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.xml" ContentType="application/vnd.openxmlformats-officedocument.presentationml.notesSlide+xml"/>
  <Override PartName="/ppt/tags/tag11.xml" ContentType="application/vnd.openxmlformats-officedocument.presentationml.tags+xml"/>
  <Override PartName="/ppt/notesSlides/notesSlide2.xml" ContentType="application/vnd.openxmlformats-officedocument.presentationml.notesSlide+xml"/>
  <Override PartName="/ppt/tags/tag12.xml" ContentType="application/vnd.openxmlformats-officedocument.presentationml.tags+xml"/>
  <Override PartName="/ppt/notesSlides/notesSlide3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4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5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6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7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1" r:id="rId1"/>
  </p:sldMasterIdLst>
  <p:notesMasterIdLst>
    <p:notesMasterId r:id="rId21"/>
  </p:notesMasterIdLst>
  <p:handoutMasterIdLst>
    <p:handoutMasterId r:id="rId22"/>
  </p:handoutMasterIdLst>
  <p:sldIdLst>
    <p:sldId id="399" r:id="rId2"/>
    <p:sldId id="458" r:id="rId3"/>
    <p:sldId id="450" r:id="rId4"/>
    <p:sldId id="359" r:id="rId5"/>
    <p:sldId id="459" r:id="rId6"/>
    <p:sldId id="465" r:id="rId7"/>
    <p:sldId id="460" r:id="rId8"/>
    <p:sldId id="467" r:id="rId9"/>
    <p:sldId id="413" r:id="rId10"/>
    <p:sldId id="464" r:id="rId11"/>
    <p:sldId id="463" r:id="rId12"/>
    <p:sldId id="466" r:id="rId13"/>
    <p:sldId id="470" r:id="rId14"/>
    <p:sldId id="469" r:id="rId15"/>
    <p:sldId id="471" r:id="rId16"/>
    <p:sldId id="420" r:id="rId17"/>
    <p:sldId id="472" r:id="rId18"/>
    <p:sldId id="468" r:id="rId19"/>
    <p:sldId id="367" r:id="rId20"/>
  </p:sldIdLst>
  <p:sldSz cx="9144000" cy="6858000" type="screen4x3"/>
  <p:notesSz cx="6985000" cy="9283700"/>
  <p:custShowLst>
    <p:custShow name="Presentation" id="0">
      <p:sldLst/>
    </p:custShow>
    <p:custShow name="Printing" id="1">
      <p:sldLst/>
    </p:custShow>
  </p:custShowLst>
  <p:custDataLst>
    <p:tags r:id="rId23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4">
          <p15:clr>
            <a:srgbClr val="A4A3A4"/>
          </p15:clr>
        </p15:guide>
        <p15:guide id="2" pos="22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chemeClr val="accent2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8009" autoAdjust="0"/>
  </p:normalViewPr>
  <p:slideViewPr>
    <p:cSldViewPr snapToGrid="0">
      <p:cViewPr varScale="1">
        <p:scale>
          <a:sx n="89" d="100"/>
          <a:sy n="89" d="100"/>
        </p:scale>
        <p:origin x="22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75" d="100"/>
          <a:sy n="75" d="100"/>
        </p:scale>
        <p:origin x="-354" y="-222"/>
      </p:cViewPr>
      <p:guideLst>
        <p:guide orient="horz" pos="2924"/>
        <p:guide pos="22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27044" cy="46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20" tIns="46360" rIns="92720" bIns="46360" numCol="1" anchor="t" anchorCtr="0" compatLnSpc="1">
            <a:prstTxWarp prst="textNoShape">
              <a:avLst/>
            </a:prstTxWarp>
          </a:bodyPr>
          <a:lstStyle>
            <a:lvl1pPr defTabSz="927100">
              <a:defRPr sz="1200"/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7956" y="1"/>
            <a:ext cx="3027044" cy="46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20" tIns="46360" rIns="92720" bIns="46360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0314"/>
            <a:ext cx="3027044" cy="463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20" tIns="46360" rIns="92720" bIns="46360" numCol="1" anchor="b" anchorCtr="0" compatLnSpc="1">
            <a:prstTxWarp prst="textNoShape">
              <a:avLst/>
            </a:prstTxWarp>
          </a:bodyPr>
          <a:lstStyle>
            <a:lvl1pPr defTabSz="927100">
              <a:defRPr sz="1200"/>
            </a:lvl1pPr>
          </a:lstStyle>
          <a:p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7956" y="8820314"/>
            <a:ext cx="3027044" cy="463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20" tIns="46360" rIns="92720" bIns="46360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fld id="{A082B53A-373F-4C4E-8DA6-2B1488136BE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4046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27044" cy="46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20" tIns="46360" rIns="92720" bIns="46360" numCol="1" anchor="t" anchorCtr="0" compatLnSpc="1">
            <a:prstTxWarp prst="textNoShape">
              <a:avLst/>
            </a:prstTxWarp>
          </a:bodyPr>
          <a:lstStyle>
            <a:lvl1pPr defTabSz="927100"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7956" y="1"/>
            <a:ext cx="3027044" cy="46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20" tIns="46360" rIns="92720" bIns="46360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96913"/>
            <a:ext cx="4643438" cy="34829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0912" y="4410158"/>
            <a:ext cx="5123178" cy="4176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20" tIns="46360" rIns="92720" bIns="463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314"/>
            <a:ext cx="3027044" cy="463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20" tIns="46360" rIns="92720" bIns="46360" numCol="1" anchor="b" anchorCtr="0" compatLnSpc="1">
            <a:prstTxWarp prst="textNoShape">
              <a:avLst/>
            </a:prstTxWarp>
          </a:bodyPr>
          <a:lstStyle>
            <a:lvl1pPr defTabSz="927100"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7956" y="8820314"/>
            <a:ext cx="3027044" cy="463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20" tIns="46360" rIns="92720" bIns="46360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fld id="{9A0472CA-FC55-4ED2-9026-F7B2544B9B4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3937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1575" y="696913"/>
            <a:ext cx="4643438" cy="3482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472CA-FC55-4ED2-9026-F7B2544B9B4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AB8EBD-AA03-421A-9056-9D8A31837F87}" type="slidenum">
              <a:rPr lang="en-US"/>
              <a:pPr/>
              <a:t>3</a:t>
            </a:fld>
            <a:endParaRPr lang="en-US"/>
          </a:p>
        </p:txBody>
      </p:sp>
      <p:sp>
        <p:nvSpPr>
          <p:cNvPr id="281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696913"/>
            <a:ext cx="4643438" cy="3482975"/>
          </a:xfrm>
          <a:ln/>
        </p:spPr>
      </p:sp>
      <p:sp>
        <p:nvSpPr>
          <p:cNvPr id="281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AB8EBD-AA03-421A-9056-9D8A31837F87}" type="slidenum">
              <a:rPr lang="en-US"/>
              <a:pPr/>
              <a:t>4</a:t>
            </a:fld>
            <a:endParaRPr lang="en-US"/>
          </a:p>
        </p:txBody>
      </p:sp>
      <p:sp>
        <p:nvSpPr>
          <p:cNvPr id="281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696913"/>
            <a:ext cx="4643438" cy="3482975"/>
          </a:xfrm>
          <a:ln/>
        </p:spPr>
      </p:sp>
      <p:sp>
        <p:nvSpPr>
          <p:cNvPr id="281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1575" y="696913"/>
            <a:ext cx="4643438" cy="3482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472CA-FC55-4ED2-9026-F7B2544B9B4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5438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1575" y="696913"/>
            <a:ext cx="4643438" cy="3482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472CA-FC55-4ED2-9026-F7B2544B9B49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5906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1575" y="696913"/>
            <a:ext cx="4643438" cy="3482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472CA-FC55-4ED2-9026-F7B2544B9B49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7798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1575" y="696913"/>
            <a:ext cx="4643438" cy="3482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472CA-FC55-4ED2-9026-F7B2544B9B49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0407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D87925-44FE-4173-97A7-444ADF509ED1}" type="slidenum">
              <a:rPr lang="en-US"/>
              <a:pPr/>
              <a:t>19</a:t>
            </a:fld>
            <a:endParaRPr lang="en-US"/>
          </a:p>
        </p:txBody>
      </p:sp>
      <p:sp>
        <p:nvSpPr>
          <p:cNvPr id="305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696913"/>
            <a:ext cx="4643438" cy="3482975"/>
          </a:xfrm>
          <a:ln/>
        </p:spPr>
      </p:sp>
      <p:sp>
        <p:nvSpPr>
          <p:cNvPr id="305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>
            <a:lvl1pPr>
              <a:defRPr sz="3600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3000">
                <a:latin typeface="Calibri" pitchFamily="34" charset="0"/>
              </a:defRPr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47335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3684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311152"/>
            <a:ext cx="2286000" cy="58150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311152"/>
            <a:ext cx="6705600" cy="58150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54999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4608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3122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20214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43325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71347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1505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1711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3837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18" Type="http://schemas.openxmlformats.org/officeDocument/2006/relationships/tags" Target="../tags/tag7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5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4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8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4" descr="washedoutseal"/>
          <p:cNvPicPr>
            <a:picLocks noChangeArrowheads="1"/>
          </p:cNvPicPr>
          <p:nvPr userDrawn="1">
            <p:custDataLst>
              <p:tags r:id="rId13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9000" y="2057400"/>
            <a:ext cx="6556248" cy="8741664"/>
          </a:xfrm>
          <a:prstGeom prst="rect">
            <a:avLst/>
          </a:prstGeom>
          <a:noFill/>
        </p:spPr>
      </p:pic>
      <p:pic>
        <p:nvPicPr>
          <p:cNvPr id="1032" name="Picture 8" descr="slug-start-color"/>
          <p:cNvPicPr>
            <a:picLocks noChangeAspect="1" noChangeArrowheads="1"/>
          </p:cNvPicPr>
          <p:nvPr userDrawn="1">
            <p:custDataLst>
              <p:tags r:id="rId14"/>
            </p:custDataLst>
          </p:nvPr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8255001" y="5651500"/>
            <a:ext cx="889000" cy="1066800"/>
          </a:xfrm>
          <a:prstGeom prst="rect">
            <a:avLst/>
          </a:prstGeom>
          <a:noFill/>
        </p:spPr>
      </p:pic>
      <p:sp>
        <p:nvSpPr>
          <p:cNvPr id="1031" name="Rectangle 7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830334" y="6550224"/>
            <a:ext cx="3413114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5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COSMOS Cluster </a:t>
            </a:r>
            <a:r>
              <a:rPr lang="en-US" sz="1050" b="1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6: Embedded Programming and Robotics</a:t>
            </a:r>
            <a:endParaRPr lang="en-US" sz="1050" b="1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1033" name="Rectangle 9"/>
          <p:cNvSpPr>
            <a:spLocks noChangeArrowheads="1"/>
          </p:cNvSpPr>
          <p:nvPr userDrawn="1">
            <p:custDataLst>
              <p:tags r:id="rId16"/>
            </p:custDataLst>
          </p:nvPr>
        </p:nvSpPr>
        <p:spPr bwMode="auto">
          <a:xfrm>
            <a:off x="1" y="6553201"/>
            <a:ext cx="1317990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5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Gabriel Hugh </a:t>
            </a:r>
            <a:r>
              <a:rPr lang="en-US" sz="105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Elkaim</a:t>
            </a:r>
            <a:endParaRPr lang="en-US" sz="1050" b="1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pic>
        <p:nvPicPr>
          <p:cNvPr id="1034" name="Picture 10" descr="ucseal"/>
          <p:cNvPicPr>
            <a:picLocks noChangeAspect="1" noChangeArrowheads="1"/>
          </p:cNvPicPr>
          <p:nvPr userDrawn="1">
            <p:custDataLst>
              <p:tags r:id="rId17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" y="5791202"/>
            <a:ext cx="838200" cy="835025"/>
          </a:xfrm>
          <a:prstGeom prst="rect">
            <a:avLst/>
          </a:prstGeom>
          <a:noFill/>
        </p:spPr>
      </p:pic>
      <p:sp>
        <p:nvSpPr>
          <p:cNvPr id="1035" name="Rectangle 11"/>
          <p:cNvSpPr>
            <a:spLocks noGrp="1" noChangeArrowheads="1"/>
          </p:cNvSpPr>
          <p:nvPr>
            <p:ph type="title"/>
            <p:custDataLst>
              <p:tags r:id="rId18"/>
            </p:custDataLst>
          </p:nvPr>
        </p:nvSpPr>
        <p:spPr bwMode="auto">
          <a:xfrm>
            <a:off x="1" y="7839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body" idx="1"/>
            <p:custDataLst>
              <p:tags r:id="rId19"/>
            </p:custDataLst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7502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5pPr>
      <a:lvl6pPr marL="342900"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685800"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028700"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371600"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Calibri" pitchFamily="34" charset="0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Calibri" pitchFamily="34" charset="0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Calibri" pitchFamily="34" charset="0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Calibri" pitchFamily="34" charset="0"/>
        </a:defRPr>
      </a:lvl5pPr>
      <a:lvl6pPr marL="18859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5" Type="http://schemas.openxmlformats.org/officeDocument/2006/relationships/image" Target="../media/image12.jpeg"/><Relationship Id="rId4" Type="http://schemas.openxmlformats.org/officeDocument/2006/relationships/notesSlide" Target="../notesSlides/notesSlide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4" Type="http://schemas.openxmlformats.org/officeDocument/2006/relationships/notesSlide" Target="../notesSlides/notesSlide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4" Type="http://schemas.openxmlformats.org/officeDocument/2006/relationships/notesSlide" Target="../notesSlides/notesSlide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COSMOS Cluster 6</a:t>
            </a:r>
            <a:br>
              <a:rPr lang="en-US" dirty="0"/>
            </a:br>
            <a:br>
              <a:rPr lang="en-US" dirty="0"/>
            </a:br>
            <a:r>
              <a:rPr lang="en-US" dirty="0"/>
              <a:t>Embedded Programming and Robotics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Maxwell Lichtenstein</a:t>
            </a:r>
          </a:p>
          <a:p>
            <a:r>
              <a:rPr lang="en-US" dirty="0"/>
              <a:t>Andrea David</a:t>
            </a:r>
          </a:p>
          <a:p>
            <a:r>
              <a:rPr lang="en-US" dirty="0"/>
              <a:t>Amine </a:t>
            </a:r>
            <a:r>
              <a:rPr lang="en-US" dirty="0" err="1"/>
              <a:t>Buchti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2A229-D3AA-4002-973F-016CE79F8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Roach Anatomy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A982F1-ED43-44FB-BB2D-EE2F6FD4AF35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3" t="15675" r="10885" b="10015"/>
          <a:stretch/>
        </p:blipFill>
        <p:spPr bwMode="auto">
          <a:xfrm>
            <a:off x="1651299" y="1639493"/>
            <a:ext cx="5841402" cy="423418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116355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2A229-D3AA-4002-973F-016CE79F8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Roach Anatomy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39AA8C-97F9-4B46-AD47-7091CD149EAE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33" t="9483" r="11756" b="11176"/>
          <a:stretch/>
        </p:blipFill>
        <p:spPr bwMode="auto">
          <a:xfrm>
            <a:off x="1533226" y="1544053"/>
            <a:ext cx="5674397" cy="41574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566630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B94F1-EBCD-47AF-A8E5-671728895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Roach Toolchain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87728CC-1546-4B08-A89A-A07F3B7A105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91995977"/>
              </p:ext>
            </p:extLst>
          </p:nvPr>
        </p:nvGraphicFramePr>
        <p:xfrm>
          <a:off x="457200" y="1600200"/>
          <a:ext cx="8229600" cy="30327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1576609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1059364545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4108676174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34144165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Input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Output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37558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Write code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MPLAB X IDE</a:t>
                      </a:r>
                    </a:p>
                    <a:p>
                      <a:r>
                        <a:rPr lang="en-US" dirty="0"/>
                        <a:t>(Integrated Development Environment)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Your brain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.c files</a:t>
                      </a:r>
                    </a:p>
                    <a:p>
                      <a:r>
                        <a:rPr lang="en-US" dirty="0"/>
                        <a:t>.h files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21835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Compile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XC32 compiler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.c files</a:t>
                      </a:r>
                    </a:p>
                    <a:p>
                      <a:r>
                        <a:rPr lang="en-US" dirty="0"/>
                        <a:t>.h files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.hex file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06775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Bootloading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ds30_loader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.hex file (on desktop)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.hex file (on roach)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56028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Testing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Serial Terminal</a:t>
                      </a:r>
                    </a:p>
                    <a:p>
                      <a:r>
                        <a:rPr lang="en-US" dirty="0"/>
                        <a:t>Your brain and hands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Roach programmed with .hex file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90466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39242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00175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703DC-8537-462C-9F57-AF2834CBF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 Hello World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6EC24C-B2AC-4B27-BAFC-087D46C6EA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812" y="1033462"/>
            <a:ext cx="6810375" cy="479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1160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A1796-3576-4805-8319-88EA1E6B4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MPLAB X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5EFC19-E337-4B5F-BF1C-7D3F77CE8E8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118795" y="1150839"/>
            <a:ext cx="6906410" cy="4287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4949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186BC-DCE1-4741-A94D-414C97AA1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1 Instructions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A69BC4-7C3C-408C-943A-22397D3BFF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Meet partner</a:t>
            </a:r>
          </a:p>
          <a:p>
            <a:r>
              <a:rPr lang="en-US" dirty="0"/>
              <a:t>Find computer</a:t>
            </a:r>
          </a:p>
          <a:p>
            <a:r>
              <a:rPr lang="en-US" dirty="0"/>
              <a:t>Go  to COSMOS website </a:t>
            </a:r>
          </a:p>
          <a:p>
            <a:pPr lvl="1"/>
            <a:r>
              <a:rPr lang="en-US" dirty="0"/>
              <a:t>You can google “COSMOS UCSC Cluster 6”</a:t>
            </a:r>
          </a:p>
          <a:p>
            <a:pPr lvl="1"/>
            <a:r>
              <a:rPr lang="en-US" dirty="0"/>
              <a:t>Go to Robotics -&gt; Lab Materials -&gt; download Lab1.zip</a:t>
            </a:r>
          </a:p>
          <a:p>
            <a:pPr lvl="1"/>
            <a:r>
              <a:rPr lang="en-US" dirty="0"/>
              <a:t>Alternatively, https://www.dropbox.com/s/nqvqo9tw9onncfk/COSMOS_2019_Lab1.zip?dl=0</a:t>
            </a:r>
          </a:p>
          <a:p>
            <a:r>
              <a:rPr lang="en-US" dirty="0"/>
              <a:t>Unzip it</a:t>
            </a:r>
          </a:p>
          <a:p>
            <a:pPr lvl="1"/>
            <a:r>
              <a:rPr lang="en-US" dirty="0"/>
              <a:t>Right-click -&gt;unzip</a:t>
            </a:r>
          </a:p>
          <a:p>
            <a:r>
              <a:rPr lang="en-US" dirty="0"/>
              <a:t>Open Lab1.docx</a:t>
            </a:r>
          </a:p>
        </p:txBody>
      </p:sp>
    </p:spTree>
    <p:extLst>
      <p:ext uri="{BB962C8B-B14F-4D97-AF65-F5344CB8AC3E}">
        <p14:creationId xmlns:p14="http://schemas.microsoft.com/office/powerpoint/2010/main" val="4694724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657350" y="857250"/>
            <a:ext cx="5829300" cy="685800"/>
          </a:xfrm>
        </p:spPr>
        <p:txBody>
          <a:bodyPr/>
          <a:lstStyle/>
          <a:p>
            <a:r>
              <a:rPr lang="en-US" altLang="zh-CN" sz="2700" dirty="0">
                <a:ea typeface="SimSun" pitchFamily="2" charset="-122"/>
              </a:rPr>
              <a:t>Roach Etiquette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20222" y="1714500"/>
            <a:ext cx="4065717" cy="3429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CN" dirty="0">
                <a:ea typeface="SimSun" pitchFamily="2" charset="-122"/>
                <a:cs typeface="Times New Roman" pitchFamily="18" charset="0"/>
              </a:rPr>
              <a:t>Prevent fall damage</a:t>
            </a:r>
          </a:p>
          <a:p>
            <a:pPr lvl="1">
              <a:lnSpc>
                <a:spcPct val="90000"/>
              </a:lnSpc>
            </a:pPr>
            <a:r>
              <a:rPr lang="en-US" altLang="zh-CN" sz="1800" dirty="0">
                <a:ea typeface="SimSun" pitchFamily="2" charset="-122"/>
                <a:cs typeface="Times New Roman" pitchFamily="18" charset="0"/>
              </a:rPr>
              <a:t>Roach should ALWAYS be:</a:t>
            </a:r>
          </a:p>
          <a:p>
            <a:pPr lvl="2">
              <a:lnSpc>
                <a:spcPct val="90000"/>
              </a:lnSpc>
            </a:pPr>
            <a:r>
              <a:rPr lang="en-US" altLang="zh-CN" sz="1600" dirty="0">
                <a:ea typeface="SimSun" pitchFamily="2" charset="-122"/>
                <a:cs typeface="Times New Roman" pitchFamily="18" charset="0"/>
              </a:rPr>
              <a:t>On a block</a:t>
            </a:r>
          </a:p>
          <a:p>
            <a:pPr lvl="2">
              <a:lnSpc>
                <a:spcPct val="90000"/>
              </a:lnSpc>
            </a:pPr>
            <a:r>
              <a:rPr lang="en-US" altLang="zh-CN" sz="1600" dirty="0">
                <a:ea typeface="SimSun" pitchFamily="2" charset="-122"/>
                <a:cs typeface="Times New Roman" pitchFamily="18" charset="0"/>
              </a:rPr>
              <a:t>On the floor</a:t>
            </a:r>
          </a:p>
          <a:p>
            <a:pPr lvl="2">
              <a:lnSpc>
                <a:spcPct val="90000"/>
              </a:lnSpc>
            </a:pPr>
            <a:r>
              <a:rPr lang="en-US" altLang="zh-CN" sz="1600" dirty="0">
                <a:ea typeface="SimSun" pitchFamily="2" charset="-122"/>
                <a:cs typeface="Times New Roman" pitchFamily="18" charset="0"/>
              </a:rPr>
              <a:t>In the maze</a:t>
            </a:r>
          </a:p>
          <a:p>
            <a:pPr lvl="2">
              <a:lnSpc>
                <a:spcPct val="90000"/>
              </a:lnSpc>
            </a:pPr>
            <a:r>
              <a:rPr lang="en-US" altLang="zh-CN" sz="1600" dirty="0">
                <a:ea typeface="SimSun" pitchFamily="2" charset="-122"/>
                <a:cs typeface="Times New Roman" pitchFamily="18" charset="0"/>
              </a:rPr>
              <a:t>In BOTH hands</a:t>
            </a:r>
          </a:p>
          <a:p>
            <a:pPr lvl="2">
              <a:lnSpc>
                <a:spcPct val="90000"/>
              </a:lnSpc>
            </a:pPr>
            <a:endParaRPr lang="en-US" altLang="zh-CN" sz="1600" dirty="0">
              <a:ea typeface="SimSun" pitchFamily="2" charset="-122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zh-CN" dirty="0">
                <a:ea typeface="SimSun" pitchFamily="2" charset="-122"/>
                <a:cs typeface="Times New Roman" pitchFamily="18" charset="0"/>
              </a:rPr>
              <a:t>Protect the battery</a:t>
            </a:r>
          </a:p>
          <a:p>
            <a:pPr lvl="1">
              <a:lnSpc>
                <a:spcPct val="90000"/>
              </a:lnSpc>
            </a:pPr>
            <a:r>
              <a:rPr lang="en-US" altLang="zh-CN" sz="1800" dirty="0">
                <a:ea typeface="SimSun" pitchFamily="2" charset="-122"/>
                <a:cs typeface="Times New Roman" pitchFamily="18" charset="0"/>
              </a:rPr>
              <a:t>Turn off roach power when not in use</a:t>
            </a:r>
          </a:p>
          <a:p>
            <a:pPr lvl="1">
              <a:lnSpc>
                <a:spcPct val="90000"/>
              </a:lnSpc>
            </a:pPr>
            <a:r>
              <a:rPr lang="en-US" altLang="zh-CN" sz="1800" dirty="0">
                <a:ea typeface="SimSun" pitchFamily="2" charset="-122"/>
                <a:cs typeface="Times New Roman" pitchFamily="18" charset="0"/>
              </a:rPr>
              <a:t>Replace undervoltage batteries immediately</a:t>
            </a:r>
          </a:p>
          <a:p>
            <a:pPr lvl="1">
              <a:lnSpc>
                <a:spcPct val="90000"/>
              </a:lnSpc>
            </a:pPr>
            <a:endParaRPr lang="en-US" altLang="zh-CN" sz="1800" dirty="0">
              <a:ea typeface="SimSun" pitchFamily="2" charset="-122"/>
              <a:cs typeface="Times New Roman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5519EA1-369D-4582-874D-88A9E787F8F9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485939" y="1714500"/>
            <a:ext cx="4065717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557213" indent="-21431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100">
                <a:solidFill>
                  <a:schemeClr val="tx1"/>
                </a:solidFill>
                <a:latin typeface="Calibri" pitchFamily="34" charset="0"/>
              </a:defRPr>
            </a:lvl2pPr>
            <a:lvl3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Calibri" pitchFamily="34" charset="0"/>
              </a:defRPr>
            </a:lvl3pPr>
            <a:lvl4pPr marL="12001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500">
                <a:solidFill>
                  <a:schemeClr val="tx1"/>
                </a:solidFill>
                <a:latin typeface="Calibri" pitchFamily="34" charset="0"/>
              </a:defRPr>
            </a:lvl4pPr>
            <a:lvl5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Calibri" pitchFamily="34" charset="0"/>
              </a:defRPr>
            </a:lvl5pPr>
            <a:lvl6pPr marL="18859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6pPr>
            <a:lvl7pPr marL="22288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7pPr>
            <a:lvl8pPr marL="25717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8pPr>
            <a:lvl9pPr marL="29146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100" kern="0" dirty="0">
                <a:ea typeface="SimSun" pitchFamily="2" charset="-122"/>
                <a:cs typeface="Times New Roman" pitchFamily="18" charset="0"/>
              </a:rPr>
              <a:t>Protect the circuitry</a:t>
            </a:r>
          </a:p>
          <a:p>
            <a:pPr lvl="1">
              <a:lnSpc>
                <a:spcPct val="90000"/>
              </a:lnSpc>
            </a:pPr>
            <a:r>
              <a:rPr lang="en-US" altLang="zh-CN" sz="1800" kern="0" dirty="0">
                <a:ea typeface="SimSun" pitchFamily="2" charset="-122"/>
                <a:cs typeface="Times New Roman" pitchFamily="18" charset="0"/>
              </a:rPr>
              <a:t>No liquid near the roach</a:t>
            </a:r>
          </a:p>
          <a:p>
            <a:pPr lvl="1">
              <a:lnSpc>
                <a:spcPct val="90000"/>
              </a:lnSpc>
            </a:pPr>
            <a:r>
              <a:rPr lang="en-US" altLang="zh-CN" sz="1800" kern="0" dirty="0">
                <a:ea typeface="SimSun" pitchFamily="2" charset="-122"/>
                <a:cs typeface="Times New Roman" pitchFamily="18" charset="0"/>
              </a:rPr>
              <a:t>Watch out for metal scraps</a:t>
            </a:r>
          </a:p>
          <a:p>
            <a:pPr lvl="1">
              <a:lnSpc>
                <a:spcPct val="90000"/>
              </a:lnSpc>
            </a:pPr>
            <a:endParaRPr lang="en-US" altLang="zh-CN" sz="1800" kern="0" dirty="0">
              <a:ea typeface="SimSun" pitchFamily="2" charset="-122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zh-CN" sz="2100" kern="0" dirty="0">
                <a:ea typeface="SimSun" pitchFamily="2" charset="-122"/>
                <a:cs typeface="Times New Roman" pitchFamily="18" charset="0"/>
              </a:rPr>
              <a:t>Don’t step on it</a:t>
            </a:r>
          </a:p>
          <a:p>
            <a:pPr lvl="1">
              <a:lnSpc>
                <a:spcPct val="90000"/>
              </a:lnSpc>
            </a:pPr>
            <a:r>
              <a:rPr lang="en-US" altLang="zh-CN" sz="1800" kern="0" dirty="0">
                <a:ea typeface="SimSun" pitchFamily="2" charset="-122"/>
                <a:cs typeface="Times New Roman" pitchFamily="18" charset="0"/>
              </a:rPr>
              <a:t>Floor test in open areas</a:t>
            </a:r>
          </a:p>
          <a:p>
            <a:pPr lvl="1">
              <a:lnSpc>
                <a:spcPct val="90000"/>
              </a:lnSpc>
            </a:pPr>
            <a:r>
              <a:rPr lang="en-US" altLang="zh-CN" sz="1800" kern="0" dirty="0">
                <a:ea typeface="SimSun" pitchFamily="2" charset="-122"/>
                <a:cs typeface="Times New Roman" pitchFamily="18" charset="0"/>
              </a:rPr>
              <a:t>Don’t leave unattended</a:t>
            </a:r>
          </a:p>
          <a:p>
            <a:pPr lvl="1">
              <a:lnSpc>
                <a:spcPct val="90000"/>
              </a:lnSpc>
            </a:pPr>
            <a:r>
              <a:rPr lang="en-US" altLang="zh-CN" sz="1800" kern="0" dirty="0">
                <a:ea typeface="SimSun" pitchFamily="2" charset="-122"/>
                <a:cs typeface="Times New Roman" pitchFamily="18" charset="0"/>
              </a:rPr>
              <a:t>Watch your feet</a:t>
            </a:r>
          </a:p>
          <a:p>
            <a:pPr lvl="1">
              <a:lnSpc>
                <a:spcPct val="90000"/>
              </a:lnSpc>
            </a:pPr>
            <a:endParaRPr lang="en-US" altLang="zh-CN" sz="1800" kern="0" dirty="0">
              <a:ea typeface="SimSun" pitchFamily="2" charset="-122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zh-CN" sz="2100" kern="0" dirty="0">
                <a:ea typeface="SimSun" pitchFamily="2" charset="-122"/>
                <a:cs typeface="Times New Roman" pitchFamily="18" charset="0"/>
              </a:rPr>
              <a:t>Be nice</a:t>
            </a:r>
          </a:p>
          <a:p>
            <a:pPr lvl="1">
              <a:lnSpc>
                <a:spcPct val="90000"/>
              </a:lnSpc>
            </a:pPr>
            <a:r>
              <a:rPr lang="en-US" altLang="zh-CN" sz="1800" kern="0" dirty="0">
                <a:ea typeface="SimSun" pitchFamily="2" charset="-122"/>
                <a:cs typeface="Times New Roman" pitchFamily="18" charset="0"/>
              </a:rPr>
              <a:t>The roach can hear what you say, so don’t say mean things about it</a:t>
            </a:r>
          </a:p>
          <a:p>
            <a:pPr lvl="1">
              <a:lnSpc>
                <a:spcPct val="90000"/>
              </a:lnSpc>
            </a:pPr>
            <a:endParaRPr lang="en-US" altLang="zh-CN" sz="1800" kern="0" dirty="0">
              <a:ea typeface="SimSun" pitchFamily="2" charset="-122"/>
              <a:cs typeface="Times New Roman" pitchFamily="18" charset="0"/>
            </a:endParaRPr>
          </a:p>
          <a:p>
            <a:pPr lvl="1">
              <a:lnSpc>
                <a:spcPct val="90000"/>
              </a:lnSpc>
            </a:pPr>
            <a:endParaRPr lang="en-US" altLang="zh-CN" sz="1800" kern="0" dirty="0">
              <a:ea typeface="SimSun" pitchFamily="2" charset="-122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657350" y="857250"/>
            <a:ext cx="5829300" cy="685800"/>
          </a:xfrm>
        </p:spPr>
        <p:txBody>
          <a:bodyPr/>
          <a:lstStyle/>
          <a:p>
            <a:r>
              <a:rPr lang="en-US" altLang="zh-CN" sz="2700" dirty="0">
                <a:ea typeface="SimSun" pitchFamily="2" charset="-122"/>
              </a:rPr>
              <a:t>Lab Etiquette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20222" y="1714500"/>
            <a:ext cx="4065717" cy="3429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CN" sz="2000" dirty="0">
                <a:ea typeface="SimSun" pitchFamily="2" charset="-122"/>
                <a:cs typeface="Times New Roman" pitchFamily="18" charset="0"/>
              </a:rPr>
              <a:t>“No Food”</a:t>
            </a:r>
          </a:p>
          <a:p>
            <a:pPr>
              <a:lnSpc>
                <a:spcPct val="90000"/>
              </a:lnSpc>
            </a:pPr>
            <a:endParaRPr lang="en-US" altLang="zh-CN" sz="2000" dirty="0">
              <a:ea typeface="SimSun" pitchFamily="2" charset="-122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zh-CN" sz="2000" dirty="0">
                <a:ea typeface="SimSun" pitchFamily="2" charset="-122"/>
                <a:cs typeface="Times New Roman" pitchFamily="18" charset="0"/>
              </a:rPr>
              <a:t>No drinks besides water</a:t>
            </a:r>
          </a:p>
          <a:p>
            <a:pPr>
              <a:lnSpc>
                <a:spcPct val="90000"/>
              </a:lnSpc>
            </a:pPr>
            <a:endParaRPr lang="en-US" altLang="zh-CN" sz="2000" dirty="0">
              <a:ea typeface="SimSun" pitchFamily="2" charset="-122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zh-CN" sz="2000" dirty="0">
                <a:ea typeface="SimSun" pitchFamily="2" charset="-122"/>
                <a:cs typeface="Times New Roman" pitchFamily="18" charset="0"/>
              </a:rPr>
              <a:t>Be careful with expensive things</a:t>
            </a:r>
          </a:p>
          <a:p>
            <a:pPr>
              <a:lnSpc>
                <a:spcPct val="90000"/>
              </a:lnSpc>
            </a:pPr>
            <a:endParaRPr lang="en-US" altLang="zh-CN" sz="2000" dirty="0">
              <a:ea typeface="SimSun" pitchFamily="2" charset="-122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zh-CN" sz="2000" dirty="0">
                <a:ea typeface="SimSun" pitchFamily="2" charset="-122"/>
                <a:cs typeface="Times New Roman" pitchFamily="18" charset="0"/>
              </a:rPr>
              <a:t>Switch roles</a:t>
            </a:r>
          </a:p>
          <a:p>
            <a:pPr>
              <a:lnSpc>
                <a:spcPct val="90000"/>
              </a:lnSpc>
            </a:pPr>
            <a:endParaRPr lang="en-US" altLang="zh-CN" sz="2000" dirty="0">
              <a:ea typeface="SimSun" pitchFamily="2" charset="-122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zh-CN" sz="2000" dirty="0">
                <a:ea typeface="SimSun" pitchFamily="2" charset="-122"/>
                <a:cs typeface="Times New Roman" pitchFamily="18" charset="0"/>
              </a:rPr>
              <a:t>Don’t make more of a mess</a:t>
            </a:r>
          </a:p>
          <a:p>
            <a:pPr>
              <a:lnSpc>
                <a:spcPct val="90000"/>
              </a:lnSpc>
            </a:pPr>
            <a:endParaRPr lang="en-US" altLang="zh-CN" sz="2000" dirty="0">
              <a:ea typeface="SimSun" pitchFamily="2" charset="-122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zh-CN" sz="2000" dirty="0">
                <a:ea typeface="SimSun" pitchFamily="2" charset="-122"/>
                <a:cs typeface="Times New Roman" pitchFamily="18" charset="0"/>
              </a:rPr>
              <a:t>Be courteous in Jack’s Lounge</a:t>
            </a:r>
          </a:p>
          <a:p>
            <a:pPr>
              <a:lnSpc>
                <a:spcPct val="90000"/>
              </a:lnSpc>
            </a:pPr>
            <a:endParaRPr lang="en-US" altLang="zh-CN" sz="2000" dirty="0">
              <a:ea typeface="SimSun" pitchFamily="2" charset="-122"/>
              <a:cs typeface="Times New Roman" pitchFamily="18" charset="0"/>
            </a:endParaRPr>
          </a:p>
          <a:p>
            <a:pPr lvl="1">
              <a:lnSpc>
                <a:spcPct val="90000"/>
              </a:lnSpc>
            </a:pPr>
            <a:endParaRPr lang="en-US" altLang="zh-CN" sz="2000" dirty="0">
              <a:ea typeface="SimSun" pitchFamily="2" charset="-122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US" altLang="zh-CN" sz="2000" dirty="0">
              <a:ea typeface="SimSun" pitchFamily="2" charset="-122"/>
              <a:cs typeface="Times New Roman" pitchFamily="18" charset="0"/>
            </a:endParaRPr>
          </a:p>
        </p:txBody>
      </p:sp>
      <p:pic>
        <p:nvPicPr>
          <p:cNvPr id="3074" name="Picture 2" descr="Image result for battlebots">
            <a:extLst>
              <a:ext uri="{FF2B5EF4-FFF2-40B4-BE49-F238E27FC236}">
                <a16:creationId xmlns:a16="http://schemas.microsoft.com/office/drawing/2014/main" id="{2E01F3E7-6417-48E7-9130-4310E5F9B0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79" r="25185" b="39365"/>
          <a:stretch/>
        </p:blipFill>
        <p:spPr bwMode="auto">
          <a:xfrm>
            <a:off x="4851698" y="1985122"/>
            <a:ext cx="3431691" cy="2887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47379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657350" y="265579"/>
            <a:ext cx="5829300" cy="685800"/>
          </a:xfrm>
        </p:spPr>
        <p:txBody>
          <a:bodyPr/>
          <a:lstStyle/>
          <a:p>
            <a:r>
              <a:rPr lang="en-US" altLang="zh-CN" sz="2700" dirty="0">
                <a:ea typeface="SimSun" pitchFamily="2" charset="-122"/>
              </a:rPr>
              <a:t>Final notes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1054249" y="1198133"/>
            <a:ext cx="7153835" cy="3429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CN" dirty="0">
                <a:ea typeface="SimSun" pitchFamily="2" charset="-122"/>
                <a:cs typeface="Times New Roman" pitchFamily="18" charset="0"/>
              </a:rPr>
              <a:t>Ask questions!</a:t>
            </a:r>
          </a:p>
          <a:p>
            <a:pPr>
              <a:lnSpc>
                <a:spcPct val="90000"/>
              </a:lnSpc>
            </a:pPr>
            <a:r>
              <a:rPr lang="en-US" altLang="zh-CN" dirty="0">
                <a:ea typeface="SimSun" pitchFamily="2" charset="-122"/>
                <a:cs typeface="Times New Roman" pitchFamily="18" charset="0"/>
              </a:rPr>
              <a:t>Experiment</a:t>
            </a:r>
          </a:p>
          <a:p>
            <a:pPr>
              <a:lnSpc>
                <a:spcPct val="90000"/>
              </a:lnSpc>
            </a:pPr>
            <a:r>
              <a:rPr lang="en-US" altLang="zh-CN" dirty="0">
                <a:ea typeface="SimSun" pitchFamily="2" charset="-122"/>
                <a:cs typeface="Times New Roman" pitchFamily="18" charset="0"/>
              </a:rPr>
              <a:t>Read error messages (or at least try to)</a:t>
            </a:r>
          </a:p>
          <a:p>
            <a:pPr>
              <a:lnSpc>
                <a:spcPct val="90000"/>
              </a:lnSpc>
            </a:pPr>
            <a:endParaRPr lang="en-US" altLang="zh-CN" dirty="0">
              <a:ea typeface="SimSun" pitchFamily="2" charset="-122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zh-CN" dirty="0">
                <a:ea typeface="SimSun" pitchFamily="2" charset="-122"/>
                <a:cs typeface="Times New Roman" pitchFamily="18" charset="0"/>
              </a:rPr>
              <a:t>Freaky mouse bug</a:t>
            </a:r>
          </a:p>
          <a:p>
            <a:pPr>
              <a:lnSpc>
                <a:spcPct val="90000"/>
              </a:lnSpc>
            </a:pPr>
            <a:endParaRPr lang="en-US" altLang="zh-CN" dirty="0">
              <a:ea typeface="SimSun" pitchFamily="2" charset="-122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US" altLang="zh-CN" dirty="0">
              <a:ea typeface="SimSun" pitchFamily="2" charset="-122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zh-CN" dirty="0">
                <a:ea typeface="SimSun" pitchFamily="2" charset="-122"/>
                <a:cs typeface="Times New Roman" pitchFamily="18" charset="0"/>
              </a:rPr>
              <a:t>Have fun!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zh-CN" dirty="0">
              <a:ea typeface="SimSun" pitchFamily="2" charset="-122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US" altLang="zh-CN" sz="1400" dirty="0">
              <a:ea typeface="SimSun" pitchFamily="2" charset="-122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US" altLang="zh-CN" sz="1800" dirty="0">
              <a:ea typeface="SimSun" pitchFamily="2" charset="-122"/>
              <a:cs typeface="Times New Roman" pitchFamily="18" charset="0"/>
            </a:endParaRPr>
          </a:p>
          <a:p>
            <a:pPr lvl="1">
              <a:lnSpc>
                <a:spcPct val="90000"/>
              </a:lnSpc>
            </a:pPr>
            <a:endParaRPr lang="en-US" altLang="zh-CN" sz="1800" dirty="0">
              <a:ea typeface="SimSun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6162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771861" y="247838"/>
            <a:ext cx="7772400" cy="1470025"/>
          </a:xfrm>
        </p:spPr>
        <p:txBody>
          <a:bodyPr/>
          <a:lstStyle/>
          <a:p>
            <a:r>
              <a:rPr lang="en-US" dirty="0"/>
              <a:t>Lab Partners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457661" y="1390426"/>
            <a:ext cx="6400800" cy="1752600"/>
          </a:xfrm>
        </p:spPr>
        <p:txBody>
          <a:bodyPr/>
          <a:lstStyle/>
          <a:p>
            <a:r>
              <a:rPr lang="en-US" sz="2000" dirty="0"/>
              <a:t>['Julia   ', 'Ashvin  ']</a:t>
            </a:r>
          </a:p>
          <a:p>
            <a:r>
              <a:rPr lang="en-US" sz="2000" dirty="0"/>
              <a:t>['Annie   ', '</a:t>
            </a:r>
            <a:r>
              <a:rPr lang="en-US" sz="2000" dirty="0" err="1"/>
              <a:t>Shize</a:t>
            </a:r>
            <a:r>
              <a:rPr lang="en-US" sz="2000" dirty="0"/>
              <a:t>   ']</a:t>
            </a:r>
          </a:p>
          <a:p>
            <a:r>
              <a:rPr lang="en-US" sz="2000" dirty="0"/>
              <a:t>['Serena  ', 'Max     ']</a:t>
            </a:r>
          </a:p>
          <a:p>
            <a:r>
              <a:rPr lang="en-US" sz="2000" dirty="0"/>
              <a:t>['Lillian ', 'Joshua  ']</a:t>
            </a:r>
          </a:p>
          <a:p>
            <a:r>
              <a:rPr lang="en-US" sz="2000" dirty="0"/>
              <a:t>['JJ      ', 'Natasha ']</a:t>
            </a:r>
          </a:p>
          <a:p>
            <a:r>
              <a:rPr lang="en-US" sz="2000" dirty="0"/>
              <a:t>['Jose    ', 'Florence']</a:t>
            </a:r>
          </a:p>
          <a:p>
            <a:r>
              <a:rPr lang="en-US" sz="2000" dirty="0"/>
              <a:t>['Abhigna ', 'Katie   ']</a:t>
            </a:r>
          </a:p>
          <a:p>
            <a:r>
              <a:rPr lang="en-US" sz="2000" dirty="0"/>
              <a:t>['</a:t>
            </a:r>
            <a:r>
              <a:rPr lang="en-US" sz="2000" dirty="0" err="1"/>
              <a:t>Tianyi</a:t>
            </a:r>
            <a:r>
              <a:rPr lang="en-US" sz="2000" dirty="0"/>
              <a:t>  ', '</a:t>
            </a:r>
            <a:r>
              <a:rPr lang="en-US" sz="2000" dirty="0" err="1"/>
              <a:t>Afra</a:t>
            </a:r>
            <a:r>
              <a:rPr lang="en-US" sz="2000" dirty="0"/>
              <a:t>    ']</a:t>
            </a:r>
          </a:p>
          <a:p>
            <a:r>
              <a:rPr lang="en-US" sz="2000" dirty="0"/>
              <a:t>['Aaron   ', 'Andrew  ']</a:t>
            </a:r>
          </a:p>
          <a:p>
            <a:r>
              <a:rPr lang="en-US" sz="2000" dirty="0"/>
              <a:t>['Helen   ', 'Austin  ']</a:t>
            </a:r>
          </a:p>
          <a:p>
            <a:r>
              <a:rPr lang="en-US" sz="2000" dirty="0"/>
              <a:t>['</a:t>
            </a:r>
            <a:r>
              <a:rPr lang="en-US" sz="2000" dirty="0" err="1"/>
              <a:t>Wonjin</a:t>
            </a:r>
            <a:r>
              <a:rPr lang="en-US" sz="2000" dirty="0"/>
              <a:t>  ', 'Kelly   ']</a:t>
            </a:r>
          </a:p>
          <a:p>
            <a:r>
              <a:rPr lang="en-US" sz="2000" dirty="0"/>
              <a:t>['Steven  ', '</a:t>
            </a:r>
            <a:r>
              <a:rPr lang="en-US" sz="2000" dirty="0" err="1"/>
              <a:t>Namya</a:t>
            </a:r>
            <a:r>
              <a:rPr lang="en-US" sz="2000" dirty="0"/>
              <a:t>   ', 'Natalie ']</a:t>
            </a:r>
          </a:p>
          <a:p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88C83-1EBB-4D11-9AAC-A9012891C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Roadmap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D58BA8-F0F0-41BD-83B4-9A5AC0B3C9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Introductions</a:t>
            </a:r>
          </a:p>
          <a:p>
            <a:r>
              <a:rPr lang="en-US" dirty="0"/>
              <a:t>Robot or not?</a:t>
            </a:r>
          </a:p>
          <a:p>
            <a:r>
              <a:rPr lang="en-US" dirty="0"/>
              <a:t>Intro to Roach Toolchain</a:t>
            </a:r>
          </a:p>
          <a:p>
            <a:r>
              <a:rPr lang="en-US" dirty="0"/>
              <a:t>Lab time:  Hello World</a:t>
            </a:r>
          </a:p>
        </p:txBody>
      </p:sp>
    </p:spTree>
    <p:extLst>
      <p:ext uri="{BB962C8B-B14F-4D97-AF65-F5344CB8AC3E}">
        <p14:creationId xmlns:p14="http://schemas.microsoft.com/office/powerpoint/2010/main" val="1267241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Your teaching staff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42D47C9-C2BA-4099-9802-8B69BEF6C5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1408" y="1799343"/>
            <a:ext cx="6329363" cy="280749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Robot or Not?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2F27AAF-E90C-4005-A758-F3C3FA3C16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5958" y="1720379"/>
            <a:ext cx="5232085" cy="344110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224BF-5CB1-4411-A60A-2D5A1D453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robot?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69B81B-5FC4-41B5-89B5-489C599731D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C01C31-73C0-460B-A165-C024771D194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487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8AB42-E2D4-41D6-A810-733B51346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computer?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B6D23C-200F-4A09-BA19-9DD7BCE7229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A260B9-5738-4433-8632-626FD161ACF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9132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E1870-6569-4CA0-8F8D-36F96F370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Microcontrollers</a:t>
            </a:r>
          </a:p>
        </p:txBody>
      </p:sp>
      <p:pic>
        <p:nvPicPr>
          <p:cNvPr id="2050" name="Picture 2" descr="Image result for what is a microcontroller">
            <a:extLst>
              <a:ext uri="{FF2B5EF4-FFF2-40B4-BE49-F238E27FC236}">
                <a16:creationId xmlns:a16="http://schemas.microsoft.com/office/drawing/2014/main" id="{662F50C2-19FB-4979-BCDB-58F78053C6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09663"/>
            <a:ext cx="6096000" cy="463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92726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14371-3382-41CD-A231-E442F275C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Microcontrollers vs Personal computers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5D7EC3-4566-4910-AA3D-8A1A050E69E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PCs:</a:t>
            </a:r>
          </a:p>
          <a:p>
            <a:pPr lvl="1"/>
            <a:r>
              <a:rPr lang="en-US" dirty="0"/>
              <a:t>Less tiny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131CC93-22A1-4D09-9347-1FA011D679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3059931"/>
              </p:ext>
            </p:extLst>
          </p:nvPr>
        </p:nvGraphicFramePr>
        <p:xfrm>
          <a:off x="914400" y="1150839"/>
          <a:ext cx="7207622" cy="4975323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603811">
                  <a:extLst>
                    <a:ext uri="{9D8B030D-6E8A-4147-A177-3AD203B41FA5}">
                      <a16:colId xmlns:a16="http://schemas.microsoft.com/office/drawing/2014/main" val="3370774280"/>
                    </a:ext>
                  </a:extLst>
                </a:gridCol>
                <a:gridCol w="3603811">
                  <a:extLst>
                    <a:ext uri="{9D8B030D-6E8A-4147-A177-3AD203B41FA5}">
                      <a16:colId xmlns:a16="http://schemas.microsoft.com/office/drawing/2014/main" val="2082925955"/>
                    </a:ext>
                  </a:extLst>
                </a:gridCol>
              </a:tblGrid>
              <a:tr h="562925">
                <a:tc>
                  <a:txBody>
                    <a:bodyPr/>
                    <a:lstStyle/>
                    <a:p>
                      <a:r>
                        <a:rPr lang="en-US" sz="2000" dirty="0"/>
                        <a:t>Micro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PC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8038047"/>
                  </a:ext>
                </a:extLst>
              </a:tr>
              <a:tr h="821637">
                <a:tc>
                  <a:txBody>
                    <a:bodyPr/>
                    <a:lstStyle/>
                    <a:p>
                      <a:r>
                        <a:rPr lang="en-US" sz="2000" dirty="0"/>
                        <a:t>“System on a chip” – fits in one 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Dis-integrated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9816647"/>
                  </a:ext>
                </a:extLst>
              </a:tr>
              <a:tr h="821637">
                <a:tc>
                  <a:txBody>
                    <a:bodyPr/>
                    <a:lstStyle/>
                    <a:p>
                      <a:r>
                        <a:rPr lang="en-US" sz="2000" dirty="0"/>
                        <a:t>Tiny (can be smaller than a grain of rice)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Not tiny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232626"/>
                  </a:ext>
                </a:extLst>
              </a:tr>
              <a:tr h="562925">
                <a:tc>
                  <a:txBody>
                    <a:bodyPr/>
                    <a:lstStyle/>
                    <a:p>
                      <a:r>
                        <a:rPr lang="en-US" sz="2000" dirty="0"/>
                        <a:t>Little memory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Lots of memory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4278337"/>
                  </a:ext>
                </a:extLst>
              </a:tr>
              <a:tr h="562925">
                <a:tc>
                  <a:txBody>
                    <a:bodyPr/>
                    <a:lstStyle/>
                    <a:p>
                      <a:r>
                        <a:rPr lang="en-US" sz="2000" dirty="0"/>
                        <a:t>Cheap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Not cheap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9729348"/>
                  </a:ext>
                </a:extLst>
              </a:tr>
              <a:tr h="821637">
                <a:tc>
                  <a:txBody>
                    <a:bodyPr/>
                    <a:lstStyle/>
                    <a:p>
                      <a:r>
                        <a:rPr lang="en-US" sz="2000" dirty="0"/>
                        <a:t>Can interact directly with external electronics (pins)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Uses ports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8003586"/>
                  </a:ext>
                </a:extLst>
              </a:tr>
              <a:tr h="821637">
                <a:tc>
                  <a:txBody>
                    <a:bodyPr/>
                    <a:lstStyle/>
                    <a:p>
                      <a:r>
                        <a:rPr lang="en-US" sz="2000" dirty="0"/>
                        <a:t>Only runs 1 program and runs it all the 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Uses an OS to run many programs concurrently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16033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55465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Uc32 and Roach</a:t>
            </a:r>
          </a:p>
        </p:txBody>
      </p:sp>
      <p:pic>
        <p:nvPicPr>
          <p:cNvPr id="2050" name="Picture 2" descr="http://www.digilentinc.com/Data/Products/CHIPKIT-UNO32/chipKIT-Uno32-obl-500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555" y="1720546"/>
            <a:ext cx="4797823" cy="4164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6136</TotalTime>
  <Words>462</Words>
  <Application>Microsoft Office PowerPoint</Application>
  <PresentationFormat>On-screen Show (4:3)</PresentationFormat>
  <Paragraphs>137</Paragraphs>
  <Slides>19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  <vt:variant>
        <vt:lpstr>Custom Shows</vt:lpstr>
      </vt:variant>
      <vt:variant>
        <vt:i4>2</vt:i4>
      </vt:variant>
    </vt:vector>
  </HeadingPairs>
  <TitlesOfParts>
    <vt:vector size="26" baseType="lpstr">
      <vt:lpstr>Arial</vt:lpstr>
      <vt:lpstr>Calibri</vt:lpstr>
      <vt:lpstr>Times New Roman</vt:lpstr>
      <vt:lpstr>Verdana</vt:lpstr>
      <vt:lpstr>1_Default Design</vt:lpstr>
      <vt:lpstr>COSMOS Cluster 6  Embedded Programming and Robotics  </vt:lpstr>
      <vt:lpstr>Roadmap</vt:lpstr>
      <vt:lpstr>Your teaching staff</vt:lpstr>
      <vt:lpstr>Robot or Not?</vt:lpstr>
      <vt:lpstr>What is a robot?</vt:lpstr>
      <vt:lpstr>What is a computer?</vt:lpstr>
      <vt:lpstr>Microcontrollers</vt:lpstr>
      <vt:lpstr>Microcontrollers vs Personal computers</vt:lpstr>
      <vt:lpstr>Uc32 and Roach</vt:lpstr>
      <vt:lpstr>Roach Anatomy</vt:lpstr>
      <vt:lpstr>Roach Anatomy</vt:lpstr>
      <vt:lpstr>Roach Toolchain</vt:lpstr>
      <vt:lpstr>C Hello World</vt:lpstr>
      <vt:lpstr>MPLAB X</vt:lpstr>
      <vt:lpstr>Lab 1 Instructions</vt:lpstr>
      <vt:lpstr>Roach Etiquette</vt:lpstr>
      <vt:lpstr>Lab Etiquette</vt:lpstr>
      <vt:lpstr>Final notes</vt:lpstr>
      <vt:lpstr>Lab Partners</vt:lpstr>
      <vt:lpstr>Presentation</vt:lpstr>
      <vt:lpstr>Printing</vt:lpstr>
    </vt:vector>
  </TitlesOfParts>
  <Company>Stanford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“Smart Products?”</dc:title>
  <dc:creator>Smart Product Design Lab</dc:creator>
  <cp:lastModifiedBy>AutonomousSystemsLab</cp:lastModifiedBy>
  <cp:revision>290</cp:revision>
  <cp:lastPrinted>2013-04-02T20:30:14Z</cp:lastPrinted>
  <dcterms:created xsi:type="dcterms:W3CDTF">1999-01-02T00:29:04Z</dcterms:created>
  <dcterms:modified xsi:type="dcterms:W3CDTF">2019-07-08T19:22:33Z</dcterms:modified>
</cp:coreProperties>
</file>