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0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5" r:id="rId1"/>
  </p:sldMasterIdLst>
  <p:notesMasterIdLst>
    <p:notesMasterId r:id="rId8"/>
  </p:notesMasterIdLst>
  <p:handoutMasterIdLst>
    <p:handoutMasterId r:id="rId9"/>
  </p:handoutMasterIdLst>
  <p:sldIdLst>
    <p:sldId id="399" r:id="rId2"/>
    <p:sldId id="767" r:id="rId3"/>
    <p:sldId id="1009" r:id="rId4"/>
    <p:sldId id="1010" r:id="rId5"/>
    <p:sldId id="1011" r:id="rId6"/>
    <p:sldId id="1003" r:id="rId7"/>
  </p:sldIdLst>
  <p:sldSz cx="9144000" cy="6858000" type="overhead"/>
  <p:notesSz cx="6997700" cy="9271000"/>
  <p:custShowLst>
    <p:custShow name="Presentation" id="0">
      <p:sldLst/>
    </p:custShow>
    <p:custShow name="Printing" id="1">
      <p:sldLst/>
    </p:custShow>
  </p:custShowLst>
  <p:custDataLst>
    <p:tags r:id="rId1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>
          <p15:clr>
            <a:srgbClr val="A4A3A4"/>
          </p15:clr>
        </p15:guide>
        <p15:guide id="2" pos="22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custShow id="0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65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68" autoAdjust="0"/>
    <p:restoredTop sz="84158" autoAdjust="0"/>
  </p:normalViewPr>
  <p:slideViewPr>
    <p:cSldViewPr snapToGrid="0">
      <p:cViewPr varScale="1">
        <p:scale>
          <a:sx n="96" d="100"/>
          <a:sy n="96" d="100"/>
        </p:scale>
        <p:origin x="1920" y="-504"/>
      </p:cViewPr>
      <p:guideLst>
        <p:guide orient="horz" pos="1800"/>
        <p:guide pos="288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75" d="100"/>
          <a:sy n="75" d="100"/>
        </p:scale>
        <p:origin x="-354" y="-222"/>
      </p:cViewPr>
      <p:guideLst>
        <p:guide orient="horz" pos="2920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2548" cy="464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152" y="1"/>
            <a:ext cx="3032548" cy="464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8248"/>
            <a:ext cx="3032548" cy="46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152" y="8808248"/>
            <a:ext cx="3032548" cy="46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fld id="{A082B53A-373F-4C4E-8DA6-2B1488136B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383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2548" cy="464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152" y="1"/>
            <a:ext cx="3032548" cy="464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37088" cy="34782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2604" y="4404125"/>
            <a:ext cx="5132493" cy="4171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8248"/>
            <a:ext cx="3032548" cy="46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152" y="8808248"/>
            <a:ext cx="3032548" cy="46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fld id="{9A0472CA-FC55-4ED2-9026-F7B2544B9B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2813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0472CA-FC55-4ED2-9026-F7B2544B9B4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21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>
            <a:lvl1pPr>
              <a:defRPr sz="4000"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333">
                <a:latin typeface="Calibri" pitchFamily="34" charset="0"/>
              </a:defRPr>
            </a:lvl1pPr>
            <a:lvl2pPr marL="380985" indent="0" algn="ctr">
              <a:buNone/>
              <a:defRPr/>
            </a:lvl2pPr>
            <a:lvl3pPr marL="761970" indent="0" algn="ctr">
              <a:buNone/>
              <a:defRPr/>
            </a:lvl3pPr>
            <a:lvl4pPr marL="1142954" indent="0" algn="ctr">
              <a:buNone/>
              <a:defRPr/>
            </a:lvl4pPr>
            <a:lvl5pPr marL="1523939" indent="0" algn="ctr">
              <a:buNone/>
              <a:defRPr/>
            </a:lvl5pPr>
            <a:lvl6pPr marL="1904924" indent="0" algn="ctr">
              <a:buNone/>
              <a:defRPr/>
            </a:lvl6pPr>
            <a:lvl7pPr marL="2285909" indent="0" algn="ctr">
              <a:buNone/>
              <a:defRPr/>
            </a:lvl7pPr>
            <a:lvl8pPr marL="2666893" indent="0" algn="ctr">
              <a:buNone/>
              <a:defRPr/>
            </a:lvl8pPr>
            <a:lvl9pPr marL="3047878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65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7970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311150"/>
            <a:ext cx="2286000" cy="58150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311150"/>
            <a:ext cx="6705600" cy="58150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2773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B70B77B-6D41-4CF7-AEC8-F9CC518BAF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571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89508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6"/>
          </a:xfrm>
        </p:spPr>
        <p:txBody>
          <a:bodyPr anchor="t"/>
          <a:lstStyle>
            <a:lvl1pPr algn="l">
              <a:defRPr sz="33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667"/>
            </a:lvl1pPr>
            <a:lvl2pPr marL="380985" indent="0">
              <a:buNone/>
              <a:defRPr sz="1500"/>
            </a:lvl2pPr>
            <a:lvl3pPr marL="761970" indent="0">
              <a:buNone/>
              <a:defRPr sz="1333"/>
            </a:lvl3pPr>
            <a:lvl4pPr marL="1142954" indent="0">
              <a:buNone/>
              <a:defRPr sz="1167"/>
            </a:lvl4pPr>
            <a:lvl5pPr marL="1523939" indent="0">
              <a:buNone/>
              <a:defRPr sz="1167"/>
            </a:lvl5pPr>
            <a:lvl6pPr marL="1904924" indent="0">
              <a:buNone/>
              <a:defRPr sz="1167"/>
            </a:lvl6pPr>
            <a:lvl7pPr marL="2285909" indent="0">
              <a:buNone/>
              <a:defRPr sz="1167"/>
            </a:lvl7pPr>
            <a:lvl8pPr marL="2666893" indent="0">
              <a:buNone/>
              <a:defRPr sz="1167"/>
            </a:lvl8pPr>
            <a:lvl9pPr marL="3047878" indent="0">
              <a:buNone/>
              <a:defRPr sz="1167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899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60185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4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75869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3329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0512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3008313" cy="1162050"/>
          </a:xfrm>
        </p:spPr>
        <p:txBody>
          <a:bodyPr anchor="b"/>
          <a:lstStyle>
            <a:lvl1pPr algn="l">
              <a:defRPr sz="1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60358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0232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9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20" Type="http://schemas.openxmlformats.org/officeDocument/2006/relationships/tags" Target="../tags/tag8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23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7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Relationship Id="rId22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4" descr="washedoutseal"/>
          <p:cNvPicPr>
            <a:picLocks noChangeAspect="1" noChangeArrowheads="1"/>
          </p:cNvPicPr>
          <p:nvPr>
            <p:custDataLst>
              <p:tags r:id="rId14"/>
            </p:custDataLst>
          </p:nvPr>
        </p:nvPicPr>
        <p:blipFill>
          <a:blip r:embed="rId2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9000" y="2057401"/>
            <a:ext cx="6553200" cy="6540500"/>
          </a:xfrm>
          <a:prstGeom prst="rect">
            <a:avLst/>
          </a:prstGeom>
          <a:noFill/>
        </p:spPr>
      </p:pic>
      <p:pic>
        <p:nvPicPr>
          <p:cNvPr id="1032" name="Picture 8" descr="slug-start-color"/>
          <p:cNvPicPr>
            <a:picLocks noChangeAspect="1" noChangeArrowheads="1"/>
          </p:cNvPicPr>
          <p:nvPr>
            <p:custDataLst>
              <p:tags r:id="rId15"/>
            </p:custDataLst>
          </p:nvPr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8255000" y="5651500"/>
            <a:ext cx="889000" cy="1066800"/>
          </a:xfrm>
          <a:prstGeom prst="rect">
            <a:avLst/>
          </a:prstGeom>
          <a:noFill/>
        </p:spPr>
      </p:pic>
      <p:sp>
        <p:nvSpPr>
          <p:cNvPr id="1031" name="Rectangle 7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478856" y="6550223"/>
            <a:ext cx="2198038" cy="271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67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UCSC CMPE-013/L Summer 2018</a:t>
            </a:r>
          </a:p>
        </p:txBody>
      </p:sp>
      <p:sp>
        <p:nvSpPr>
          <p:cNvPr id="1033" name="Rectangle 9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2" y="6553200"/>
            <a:ext cx="1244251" cy="271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67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Max Lichtenstein</a:t>
            </a:r>
          </a:p>
        </p:txBody>
      </p:sp>
      <p:pic>
        <p:nvPicPr>
          <p:cNvPr id="1034" name="Picture 10" descr="ucseal"/>
          <p:cNvPicPr>
            <a:picLocks noChangeAspect="1" noChangeArrowheads="1"/>
          </p:cNvPicPr>
          <p:nvPr>
            <p:custDataLst>
              <p:tags r:id="rId18"/>
            </p:custDataLst>
          </p:nvPr>
        </p:nvPicPr>
        <p:blipFill>
          <a:blip r:embed="rId2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" y="5791201"/>
            <a:ext cx="838200" cy="835025"/>
          </a:xfrm>
          <a:prstGeom prst="rect">
            <a:avLst/>
          </a:prstGeom>
          <a:noFill/>
        </p:spPr>
      </p:pic>
      <p:sp>
        <p:nvSpPr>
          <p:cNvPr id="1035" name="Rectangle 11"/>
          <p:cNvSpPr>
            <a:spLocks noGrp="1" noChangeArrowheads="1"/>
          </p:cNvSpPr>
          <p:nvPr>
            <p:ph type="title"/>
            <p:custDataLst>
              <p:tags r:id="rId19"/>
            </p:custDataLst>
          </p:nvPr>
        </p:nvSpPr>
        <p:spPr bwMode="auto">
          <a:xfrm>
            <a:off x="0" y="31115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body" idx="1"/>
            <p:custDataLst>
              <p:tags r:id="rId20"/>
            </p:custDataLst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0" descr="ucseal">
            <a:extLst>
              <a:ext uri="{FF2B5EF4-FFF2-40B4-BE49-F238E27FC236}">
                <a16:creationId xmlns:a16="http://schemas.microsoft.com/office/drawing/2014/main" id="{82FA5EF7-5351-484A-9067-F1877E04CF2A}"/>
              </a:ext>
            </a:extLst>
          </p:cNvPr>
          <p:cNvPicPr>
            <a:picLocks noChangeAspect="1" noChangeArrowheads="1"/>
          </p:cNvPicPr>
          <p:nvPr userDrawn="1">
            <p:custDataLst>
              <p:tags r:id="rId21"/>
            </p:custDataLst>
          </p:nvPr>
        </p:nvPicPr>
        <p:blipFill>
          <a:blip r:embed="rId2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" y="5791201"/>
            <a:ext cx="838200" cy="8350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1085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380985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76197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142954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523939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285739" indent="-285739" algn="l" rtl="0" eaLnBrk="1" fontAlgn="base" hangingPunct="1">
        <a:spcBef>
          <a:spcPct val="20000"/>
        </a:spcBef>
        <a:spcAft>
          <a:spcPct val="0"/>
        </a:spcAft>
        <a:buChar char="•"/>
        <a:defRPr sz="2667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19100" indent="-238115" algn="l" rtl="0" eaLnBrk="1" fontAlgn="base" hangingPunct="1">
        <a:spcBef>
          <a:spcPct val="20000"/>
        </a:spcBef>
        <a:spcAft>
          <a:spcPct val="0"/>
        </a:spcAft>
        <a:buChar char="–"/>
        <a:defRPr sz="2333">
          <a:solidFill>
            <a:schemeClr val="tx1"/>
          </a:solidFill>
          <a:latin typeface="Calibri" pitchFamily="34" charset="0"/>
        </a:defRPr>
      </a:lvl2pPr>
      <a:lvl3pPr marL="952462" indent="-190492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alibri" pitchFamily="34" charset="0"/>
        </a:defRPr>
      </a:lvl3pPr>
      <a:lvl4pPr marL="1333447" indent="-190492" algn="l" rtl="0" eaLnBrk="1" fontAlgn="base" hangingPunct="1">
        <a:spcBef>
          <a:spcPct val="20000"/>
        </a:spcBef>
        <a:spcAft>
          <a:spcPct val="0"/>
        </a:spcAft>
        <a:buChar char="–"/>
        <a:defRPr sz="1667">
          <a:solidFill>
            <a:schemeClr val="tx1"/>
          </a:solidFill>
          <a:latin typeface="Calibri" pitchFamily="34" charset="0"/>
        </a:defRPr>
      </a:lvl4pPr>
      <a:lvl5pPr marL="1714431" indent="-190492" algn="l" rtl="0" eaLnBrk="1" fontAlgn="base" hangingPunct="1">
        <a:spcBef>
          <a:spcPct val="20000"/>
        </a:spcBef>
        <a:spcAft>
          <a:spcPct val="0"/>
        </a:spcAft>
        <a:buChar char="»"/>
        <a:defRPr sz="1667">
          <a:solidFill>
            <a:schemeClr val="tx1"/>
          </a:solidFill>
          <a:latin typeface="Calibri" pitchFamily="34" charset="0"/>
        </a:defRPr>
      </a:lvl5pPr>
      <a:lvl6pPr marL="2095416" indent="-190492" algn="l" rtl="0" eaLnBrk="1" fontAlgn="base" hangingPunct="1">
        <a:spcBef>
          <a:spcPct val="20000"/>
        </a:spcBef>
        <a:spcAft>
          <a:spcPct val="0"/>
        </a:spcAft>
        <a:buChar char="»"/>
        <a:defRPr sz="1667">
          <a:solidFill>
            <a:schemeClr val="tx1"/>
          </a:solidFill>
          <a:latin typeface="+mn-lt"/>
        </a:defRPr>
      </a:lvl6pPr>
      <a:lvl7pPr marL="2476401" indent="-190492" algn="l" rtl="0" eaLnBrk="1" fontAlgn="base" hangingPunct="1">
        <a:spcBef>
          <a:spcPct val="20000"/>
        </a:spcBef>
        <a:spcAft>
          <a:spcPct val="0"/>
        </a:spcAft>
        <a:buChar char="»"/>
        <a:defRPr sz="1667">
          <a:solidFill>
            <a:schemeClr val="tx1"/>
          </a:solidFill>
          <a:latin typeface="+mn-lt"/>
        </a:defRPr>
      </a:lvl7pPr>
      <a:lvl8pPr marL="2857386" indent="-190492" algn="l" rtl="0" eaLnBrk="1" fontAlgn="base" hangingPunct="1">
        <a:spcBef>
          <a:spcPct val="20000"/>
        </a:spcBef>
        <a:spcAft>
          <a:spcPct val="0"/>
        </a:spcAft>
        <a:buChar char="»"/>
        <a:defRPr sz="1667">
          <a:solidFill>
            <a:schemeClr val="tx1"/>
          </a:solidFill>
          <a:latin typeface="+mn-lt"/>
        </a:defRPr>
      </a:lvl8pPr>
      <a:lvl9pPr marL="3238370" indent="-190492" algn="l" rtl="0" eaLnBrk="1" fontAlgn="base" hangingPunct="1">
        <a:spcBef>
          <a:spcPct val="20000"/>
        </a:spcBef>
        <a:spcAft>
          <a:spcPct val="0"/>
        </a:spcAft>
        <a:buChar char="»"/>
        <a:defRPr sz="166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333500" y="2478296"/>
            <a:ext cx="6477000" cy="1470025"/>
          </a:xfrm>
        </p:spPr>
        <p:txBody>
          <a:bodyPr/>
          <a:lstStyle/>
          <a:p>
            <a:r>
              <a:rPr lang="en-US" dirty="0"/>
              <a:t>COSMOS 2019</a:t>
            </a:r>
            <a:br>
              <a:rPr lang="en-US" dirty="0"/>
            </a:br>
            <a:br>
              <a:rPr lang="en-US" dirty="0"/>
            </a:br>
            <a:r>
              <a:rPr lang="en-US" dirty="0"/>
              <a:t>State Machines II</a:t>
            </a:r>
            <a:br>
              <a:rPr lang="en-US" dirty="0"/>
            </a:br>
            <a:r>
              <a:rPr lang="en-US" sz="3200" dirty="0"/>
              <a:t>Oven SM Designs</a:t>
            </a:r>
            <a:br>
              <a:rPr lang="en-US" sz="3200" dirty="0"/>
            </a:br>
            <a:r>
              <a:rPr lang="en-US" sz="3200" dirty="0"/>
              <a:t>Lab4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Roadmap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8345" y="1372283"/>
            <a:ext cx="5255455" cy="4471925"/>
          </a:xfrm>
        </p:spPr>
        <p:txBody>
          <a:bodyPr/>
          <a:lstStyle/>
          <a:p>
            <a:r>
              <a:rPr lang="en-US" sz="2000" dirty="0"/>
              <a:t>COSMOS Cluster 6 timeline</a:t>
            </a:r>
          </a:p>
          <a:p>
            <a:r>
              <a:rPr lang="en-US" sz="2000" dirty="0"/>
              <a:t>Oven State Machine presentations</a:t>
            </a:r>
          </a:p>
          <a:p>
            <a:r>
              <a:rPr lang="en-US" sz="2000" dirty="0"/>
              <a:t>Lab 4 Notes and corrections</a:t>
            </a:r>
          </a:p>
          <a:p>
            <a:r>
              <a:rPr lang="en-US" sz="2000" dirty="0"/>
              <a:t>Back to the lab!</a:t>
            </a:r>
          </a:p>
          <a:p>
            <a:endParaRPr lang="en-US" sz="2134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64885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ADE66-9E8B-4DBB-86BF-C33076375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Oven SM Presentations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CC2CC2-8B24-43C1-949F-07BA702BA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0" y="1454150"/>
            <a:ext cx="8229600" cy="4525963"/>
          </a:xfrm>
        </p:spPr>
        <p:txBody>
          <a:bodyPr/>
          <a:lstStyle/>
          <a:p>
            <a:r>
              <a:rPr lang="en-US" dirty="0"/>
              <a:t>Say who you are</a:t>
            </a:r>
          </a:p>
          <a:p>
            <a:r>
              <a:rPr lang="en-US" dirty="0"/>
              <a:t>Describe your interface</a:t>
            </a:r>
          </a:p>
          <a:p>
            <a:pPr lvl="1"/>
            <a:r>
              <a:rPr lang="en-US" dirty="0"/>
              <a:t>What does the display show?</a:t>
            </a:r>
          </a:p>
          <a:p>
            <a:pPr lvl="1"/>
            <a:r>
              <a:rPr lang="en-US" dirty="0"/>
              <a:t>What do the buttons do?</a:t>
            </a:r>
          </a:p>
          <a:p>
            <a:r>
              <a:rPr lang="en-US" dirty="0"/>
              <a:t>Overview of state machine </a:t>
            </a:r>
          </a:p>
          <a:p>
            <a:r>
              <a:rPr lang="en-US" dirty="0"/>
              <a:t>How did your group arrive at this design?</a:t>
            </a:r>
          </a:p>
          <a:p>
            <a:pPr lvl="1"/>
            <a:r>
              <a:rPr lang="en-US" dirty="0"/>
              <a:t>How did you communicate ideas?</a:t>
            </a:r>
          </a:p>
          <a:p>
            <a:pPr lvl="1"/>
            <a:r>
              <a:rPr lang="en-US" dirty="0"/>
              <a:t>How did you resolve disagreements?</a:t>
            </a:r>
          </a:p>
          <a:p>
            <a:r>
              <a:rPr lang="en-US" dirty="0"/>
              <a:t> Why did you choose this design?</a:t>
            </a:r>
          </a:p>
          <a:p>
            <a:pPr lvl="1"/>
            <a:r>
              <a:rPr lang="en-US" dirty="0"/>
              <a:t>Pros, cons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686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2264F-8CE0-4A04-BA5A-682BFCB18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/>
              <a:t>Lab 4 corrections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1B1CD-5A2B-47FE-841E-8086CA940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9897" y="1143000"/>
            <a:ext cx="8229600" cy="4525963"/>
          </a:xfrm>
        </p:spPr>
        <p:txBody>
          <a:bodyPr/>
          <a:lstStyle/>
          <a:p>
            <a:r>
              <a:rPr lang="en-US" dirty="0"/>
              <a:t>Original version of .zip file had broken Timer event checker!</a:t>
            </a:r>
          </a:p>
          <a:p>
            <a:pPr lvl="1"/>
            <a:r>
              <a:rPr lang="en-US" dirty="0"/>
              <a:t>New version of .X folder is on website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Added example of how to use NAV_TIMER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CAA0531-1DB2-4DEE-A429-9618651304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4" r="1"/>
          <a:stretch/>
        </p:blipFill>
        <p:spPr>
          <a:xfrm>
            <a:off x="1759226" y="2531787"/>
            <a:ext cx="5456581" cy="2847975"/>
          </a:xfrm>
          <a:prstGeom prst="rect">
            <a:avLst/>
          </a:prstGeom>
          <a:ln>
            <a:solidFill>
              <a:srgbClr val="FFC000"/>
            </a:solidFill>
          </a:ln>
        </p:spPr>
      </p:pic>
    </p:spTree>
    <p:extLst>
      <p:ext uri="{BB962C8B-B14F-4D97-AF65-F5344CB8AC3E}">
        <p14:creationId xmlns:p14="http://schemas.microsoft.com/office/powerpoint/2010/main" val="1314214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2264F-8CE0-4A04-BA5A-682BFCB18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/>
              <a:t>Lab 4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1B1CD-5A2B-47FE-841E-8086CA940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497" y="1133061"/>
            <a:ext cx="8229600" cy="4525963"/>
          </a:xfrm>
        </p:spPr>
        <p:txBody>
          <a:bodyPr/>
          <a:lstStyle/>
          <a:p>
            <a:r>
              <a:rPr lang="en-US" dirty="0"/>
              <a:t>Only edit </a:t>
            </a:r>
            <a:r>
              <a:rPr lang="en-US" dirty="0" err="1"/>
              <a:t>Roach_State_Machine.c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But still read </a:t>
            </a:r>
            <a:r>
              <a:rPr lang="en-US" dirty="0" err="1"/>
              <a:t>SM_main.c</a:t>
            </a:r>
            <a:r>
              <a:rPr lang="en-US" dirty="0"/>
              <a:t> and Roach_Events.* </a:t>
            </a:r>
          </a:p>
          <a:p>
            <a:endParaRPr lang="en-US" dirty="0"/>
          </a:p>
          <a:p>
            <a:r>
              <a:rPr lang="en-US" dirty="0"/>
              <a:t>User NAV_TIMER to generate NAV_TIMER_EXPIRED events</a:t>
            </a:r>
          </a:p>
          <a:p>
            <a:endParaRPr lang="en-US" dirty="0"/>
          </a:p>
          <a:p>
            <a:r>
              <a:rPr lang="en-US" dirty="0"/>
              <a:t>Don’t forget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break;</a:t>
            </a:r>
            <a:r>
              <a:rPr lang="en-US" dirty="0"/>
              <a:t>” in your switch/case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612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FCF59-47D5-4175-BC4D-96AEC523E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COSMOS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E8343-2EB8-45B8-9111-4A726A421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8884" y="1600200"/>
            <a:ext cx="8229600" cy="4525963"/>
          </a:xfrm>
        </p:spPr>
        <p:txBody>
          <a:bodyPr/>
          <a:lstStyle/>
          <a:p>
            <a:r>
              <a:rPr lang="en-US" dirty="0"/>
              <a:t>This week:</a:t>
            </a:r>
          </a:p>
          <a:p>
            <a:pPr lvl="1"/>
            <a:r>
              <a:rPr lang="en-US" dirty="0"/>
              <a:t>Wednesday (today):  Lab 4</a:t>
            </a:r>
          </a:p>
          <a:p>
            <a:pPr lvl="1"/>
            <a:r>
              <a:rPr lang="en-US" dirty="0"/>
              <a:t>Thursday:  Lab 4, project overview</a:t>
            </a:r>
          </a:p>
          <a:p>
            <a:pPr lvl="1"/>
            <a:r>
              <a:rPr lang="en-US" dirty="0"/>
              <a:t>Friday:  Pick Group Projects, start project design</a:t>
            </a:r>
          </a:p>
          <a:p>
            <a:r>
              <a:rPr lang="en-US" dirty="0"/>
              <a:t>Week 3:</a:t>
            </a:r>
          </a:p>
          <a:p>
            <a:pPr lvl="1"/>
            <a:r>
              <a:rPr lang="en-US" dirty="0"/>
              <a:t>Monday – Thursday:  Group Project Work</a:t>
            </a:r>
          </a:p>
          <a:p>
            <a:pPr lvl="1"/>
            <a:r>
              <a:rPr lang="en-US" dirty="0"/>
              <a:t>Friday:   Finalize posters (?)</a:t>
            </a:r>
          </a:p>
          <a:p>
            <a:r>
              <a:rPr lang="en-US" dirty="0"/>
              <a:t>Week 4: </a:t>
            </a:r>
          </a:p>
          <a:p>
            <a:pPr lvl="1"/>
            <a:r>
              <a:rPr lang="en-US" dirty="0"/>
              <a:t>Integrate group projects</a:t>
            </a:r>
          </a:p>
        </p:txBody>
      </p:sp>
    </p:spTree>
    <p:extLst>
      <p:ext uri="{BB962C8B-B14F-4D97-AF65-F5344CB8AC3E}">
        <p14:creationId xmlns:p14="http://schemas.microsoft.com/office/powerpoint/2010/main" val="3049066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1_Summer18_ppt_them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ummer18_ppt_theme" id="{A0A7152D-C57F-4911-9F52-7EC09EAD1484}" vid="{B6D8B1E8-5886-4F0D-9698-250F42A63BB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11778</TotalTime>
  <Words>208</Words>
  <Application>Microsoft Office PowerPoint</Application>
  <PresentationFormat>Overhead</PresentationFormat>
  <Paragraphs>46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  <vt:variant>
        <vt:lpstr>Custom Shows</vt:lpstr>
      </vt:variant>
      <vt:variant>
        <vt:i4>2</vt:i4>
      </vt:variant>
    </vt:vector>
  </HeadingPairs>
  <TitlesOfParts>
    <vt:vector size="13" baseType="lpstr">
      <vt:lpstr>Calibri</vt:lpstr>
      <vt:lpstr>Courier New</vt:lpstr>
      <vt:lpstr>Times New Roman</vt:lpstr>
      <vt:lpstr>Verdana</vt:lpstr>
      <vt:lpstr>1_Summer18_ppt_theme</vt:lpstr>
      <vt:lpstr>COSMOS 2019  State Machines II Oven SM Designs Lab4  </vt:lpstr>
      <vt:lpstr>Roadmap</vt:lpstr>
      <vt:lpstr>Oven SM Presentations</vt:lpstr>
      <vt:lpstr>Lab 4 corrections</vt:lpstr>
      <vt:lpstr>Lab 4 notes</vt:lpstr>
      <vt:lpstr>COSMOS Timeline</vt:lpstr>
      <vt:lpstr>Presentation</vt:lpstr>
      <vt:lpstr>Printing</vt:lpstr>
    </vt:vector>
  </TitlesOfParts>
  <Company>Stanford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“Smart Products?”</dc:title>
  <dc:creator>Smart Product Design Lab</dc:creator>
  <cp:lastModifiedBy>AutonomousSystemsLab</cp:lastModifiedBy>
  <cp:revision>954</cp:revision>
  <cp:lastPrinted>2003-01-07T19:07:05Z</cp:lastPrinted>
  <dcterms:created xsi:type="dcterms:W3CDTF">1999-01-02T00:29:04Z</dcterms:created>
  <dcterms:modified xsi:type="dcterms:W3CDTF">2019-07-17T19:44:30Z</dcterms:modified>
</cp:coreProperties>
</file>