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5" r:id="rId1"/>
  </p:sldMasterIdLst>
  <p:notesMasterIdLst>
    <p:notesMasterId r:id="rId19"/>
  </p:notesMasterIdLst>
  <p:handoutMasterIdLst>
    <p:handoutMasterId r:id="rId20"/>
  </p:handoutMasterIdLst>
  <p:sldIdLst>
    <p:sldId id="399" r:id="rId2"/>
    <p:sldId id="767" r:id="rId3"/>
    <p:sldId id="1012" r:id="rId4"/>
    <p:sldId id="1018" r:id="rId5"/>
    <p:sldId id="1014" r:id="rId6"/>
    <p:sldId id="1023" r:id="rId7"/>
    <p:sldId id="1025" r:id="rId8"/>
    <p:sldId id="1024" r:id="rId9"/>
    <p:sldId id="1022" r:id="rId10"/>
    <p:sldId id="1015" r:id="rId11"/>
    <p:sldId id="1016" r:id="rId12"/>
    <p:sldId id="1017" r:id="rId13"/>
    <p:sldId id="1009" r:id="rId14"/>
    <p:sldId id="1013" r:id="rId15"/>
    <p:sldId id="1021" r:id="rId16"/>
    <p:sldId id="1020" r:id="rId17"/>
    <p:sldId id="1019" r:id="rId18"/>
  </p:sldIdLst>
  <p:sldSz cx="9144000" cy="6858000" type="overhead"/>
  <p:notesSz cx="6997700" cy="9271000"/>
  <p:custShowLst>
    <p:custShow name="Presentation" id="0">
      <p:sldLst/>
    </p:custShow>
    <p:custShow name="Printing" id="1">
      <p:sldLst/>
    </p:custShow>
  </p:custShowLst>
  <p:custDataLst>
    <p:tags r:id="rId2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custShow id="0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65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8" autoAdjust="0"/>
    <p:restoredTop sz="84158" autoAdjust="0"/>
  </p:normalViewPr>
  <p:slideViewPr>
    <p:cSldViewPr snapToGrid="0">
      <p:cViewPr varScale="1">
        <p:scale>
          <a:sx n="77" d="100"/>
          <a:sy n="77" d="100"/>
        </p:scale>
        <p:origin x="60" y="54"/>
      </p:cViewPr>
      <p:guideLst>
        <p:guide orient="horz" pos="1800"/>
        <p:guide pos="288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354" y="-222"/>
      </p:cViewPr>
      <p:guideLst>
        <p:guide orient="horz" pos="2920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2548" cy="464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152" y="1"/>
            <a:ext cx="3032548" cy="464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8248"/>
            <a:ext cx="3032548" cy="46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152" y="8808248"/>
            <a:ext cx="3032548" cy="46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A082B53A-373F-4C4E-8DA6-2B1488136B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8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2548" cy="464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152" y="1"/>
            <a:ext cx="3032548" cy="464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7088" cy="3478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604" y="4404125"/>
            <a:ext cx="5132493" cy="4171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8248"/>
            <a:ext cx="3032548" cy="46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152" y="8808248"/>
            <a:ext cx="3032548" cy="46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9A0472CA-FC55-4ED2-9026-F7B2544B9B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813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0472CA-FC55-4ED2-9026-F7B2544B9B4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21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 sz="4000"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333">
                <a:latin typeface="Calibri" pitchFamily="34" charset="0"/>
              </a:defRPr>
            </a:lvl1pPr>
            <a:lvl2pPr marL="380985" indent="0" algn="ctr">
              <a:buNone/>
              <a:defRPr/>
            </a:lvl2pPr>
            <a:lvl3pPr marL="761970" indent="0" algn="ctr">
              <a:buNone/>
              <a:defRPr/>
            </a:lvl3pPr>
            <a:lvl4pPr marL="1142954" indent="0" algn="ctr">
              <a:buNone/>
              <a:defRPr/>
            </a:lvl4pPr>
            <a:lvl5pPr marL="1523939" indent="0" algn="ctr">
              <a:buNone/>
              <a:defRPr/>
            </a:lvl5pPr>
            <a:lvl6pPr marL="1904924" indent="0" algn="ctr">
              <a:buNone/>
              <a:defRPr/>
            </a:lvl6pPr>
            <a:lvl7pPr marL="2285909" indent="0" algn="ctr">
              <a:buNone/>
              <a:defRPr/>
            </a:lvl7pPr>
            <a:lvl8pPr marL="2666893" indent="0" algn="ctr">
              <a:buNone/>
              <a:defRPr/>
            </a:lvl8pPr>
            <a:lvl9pPr marL="304787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6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7970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311150"/>
            <a:ext cx="2286000" cy="58150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311150"/>
            <a:ext cx="6705600" cy="58150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773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B70B77B-6D41-4CF7-AEC8-F9CC518BAF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71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89508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6"/>
          </a:xfrm>
        </p:spPr>
        <p:txBody>
          <a:bodyPr anchor="t"/>
          <a:lstStyle>
            <a:lvl1pPr algn="l">
              <a:defRPr sz="3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667"/>
            </a:lvl1pPr>
            <a:lvl2pPr marL="380985" indent="0">
              <a:buNone/>
              <a:defRPr sz="1500"/>
            </a:lvl2pPr>
            <a:lvl3pPr marL="761970" indent="0">
              <a:buNone/>
              <a:defRPr sz="1333"/>
            </a:lvl3pPr>
            <a:lvl4pPr marL="1142954" indent="0">
              <a:buNone/>
              <a:defRPr sz="1167"/>
            </a:lvl4pPr>
            <a:lvl5pPr marL="1523939" indent="0">
              <a:buNone/>
              <a:defRPr sz="1167"/>
            </a:lvl5pPr>
            <a:lvl6pPr marL="1904924" indent="0">
              <a:buNone/>
              <a:defRPr sz="1167"/>
            </a:lvl6pPr>
            <a:lvl7pPr marL="2285909" indent="0">
              <a:buNone/>
              <a:defRPr sz="1167"/>
            </a:lvl7pPr>
            <a:lvl8pPr marL="2666893" indent="0">
              <a:buNone/>
              <a:defRPr sz="1167"/>
            </a:lvl8pPr>
            <a:lvl9pPr marL="3047878" indent="0">
              <a:buNone/>
              <a:defRPr sz="1167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89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0185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5869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3329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0512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0358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0232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9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20" Type="http://schemas.openxmlformats.org/officeDocument/2006/relationships/tags" Target="../tags/tag8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Relationship Id="rId22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4" descr="washedoutseal"/>
          <p:cNvPicPr>
            <a:picLocks noChangeAspect="1" noChangeArrowheads="1"/>
          </p:cNvPicPr>
          <p:nvPr>
            <p:custDataLst>
              <p:tags r:id="rId14"/>
            </p:custDataLst>
          </p:nvPr>
        </p:nvPicPr>
        <p:blipFill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2057401"/>
            <a:ext cx="6553200" cy="6540500"/>
          </a:xfrm>
          <a:prstGeom prst="rect">
            <a:avLst/>
          </a:prstGeom>
          <a:noFill/>
        </p:spPr>
      </p:pic>
      <p:pic>
        <p:nvPicPr>
          <p:cNvPr id="1032" name="Picture 8" descr="slug-start-color"/>
          <p:cNvPicPr>
            <a:picLocks noChangeAspect="1" noChangeArrowheads="1"/>
          </p:cNvPicPr>
          <p:nvPr>
            <p:custDataLst>
              <p:tags r:id="rId15"/>
            </p:custDataLst>
          </p:nvPr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8255000" y="5651500"/>
            <a:ext cx="889000" cy="1066800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478856" y="6550223"/>
            <a:ext cx="2198038" cy="271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67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UCSC CMPE-013/L Summer 2018</a:t>
            </a:r>
          </a:p>
        </p:txBody>
      </p:sp>
      <p:sp>
        <p:nvSpPr>
          <p:cNvPr id="1033" name="Rectangle 9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" y="6553200"/>
            <a:ext cx="1244251" cy="271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67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Max Lichtenstein</a:t>
            </a:r>
          </a:p>
        </p:txBody>
      </p:sp>
      <p:pic>
        <p:nvPicPr>
          <p:cNvPr id="1034" name="Picture 10" descr="ucseal"/>
          <p:cNvPicPr>
            <a:picLocks noChangeAspect="1" noChangeArrowheads="1"/>
          </p:cNvPicPr>
          <p:nvPr>
            <p:custDataLst>
              <p:tags r:id="rId18"/>
            </p:custDataLst>
          </p:nvPr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" y="5791201"/>
            <a:ext cx="838200" cy="835025"/>
          </a:xfrm>
          <a:prstGeom prst="rect">
            <a:avLst/>
          </a:prstGeom>
          <a:noFill/>
        </p:spPr>
      </p:pic>
      <p:sp>
        <p:nvSpPr>
          <p:cNvPr id="1035" name="Rectangle 11"/>
          <p:cNvSpPr>
            <a:spLocks noGrp="1" noChangeArrowheads="1"/>
          </p:cNvSpPr>
          <p:nvPr>
            <p:ph type="title"/>
            <p:custDataLst>
              <p:tags r:id="rId19"/>
            </p:custDataLst>
          </p:nvPr>
        </p:nvSpPr>
        <p:spPr bwMode="auto">
          <a:xfrm>
            <a:off x="0" y="31115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body" idx="1"/>
            <p:custDataLst>
              <p:tags r:id="rId20"/>
            </p:custDataLst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0" descr="ucseal">
            <a:extLst>
              <a:ext uri="{FF2B5EF4-FFF2-40B4-BE49-F238E27FC236}">
                <a16:creationId xmlns:a16="http://schemas.microsoft.com/office/drawing/2014/main" id="{82FA5EF7-5351-484A-9067-F1877E04CF2A}"/>
              </a:ext>
            </a:extLst>
          </p:cNvPr>
          <p:cNvPicPr>
            <a:picLocks noChangeAspect="1" noChangeArrowheads="1"/>
          </p:cNvPicPr>
          <p:nvPr userDrawn="1">
            <p:custDataLst>
              <p:tags r:id="rId21"/>
            </p:custDataLst>
          </p:nvPr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" y="5791201"/>
            <a:ext cx="838200" cy="8350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1085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380985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76197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142954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523939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285739" indent="-285739" algn="l" rtl="0" eaLnBrk="1" fontAlgn="base" hangingPunct="1">
        <a:spcBef>
          <a:spcPct val="20000"/>
        </a:spcBef>
        <a:spcAft>
          <a:spcPct val="0"/>
        </a:spcAft>
        <a:buChar char="•"/>
        <a:defRPr sz="2667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19100" indent="-238115" algn="l" rtl="0" eaLnBrk="1" fontAlgn="base" hangingPunct="1">
        <a:spcBef>
          <a:spcPct val="20000"/>
        </a:spcBef>
        <a:spcAft>
          <a:spcPct val="0"/>
        </a:spcAft>
        <a:buChar char="–"/>
        <a:defRPr sz="2333">
          <a:solidFill>
            <a:schemeClr val="tx1"/>
          </a:solidFill>
          <a:latin typeface="Calibri" pitchFamily="34" charset="0"/>
        </a:defRPr>
      </a:lvl2pPr>
      <a:lvl3pPr marL="952462" indent="-190492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333447" indent="-190492" algn="l" rtl="0" eaLnBrk="1" fontAlgn="base" hangingPunct="1">
        <a:spcBef>
          <a:spcPct val="20000"/>
        </a:spcBef>
        <a:spcAft>
          <a:spcPct val="0"/>
        </a:spcAft>
        <a:buChar char="–"/>
        <a:defRPr sz="1667">
          <a:solidFill>
            <a:schemeClr val="tx1"/>
          </a:solidFill>
          <a:latin typeface="Calibri" pitchFamily="34" charset="0"/>
        </a:defRPr>
      </a:lvl4pPr>
      <a:lvl5pPr marL="1714431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Calibri" pitchFamily="34" charset="0"/>
        </a:defRPr>
      </a:lvl5pPr>
      <a:lvl6pPr marL="2095416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6pPr>
      <a:lvl7pPr marL="2476401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7pPr>
      <a:lvl8pPr marL="2857386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8pPr>
      <a:lvl9pPr marL="3238370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333500" y="2478296"/>
            <a:ext cx="6477000" cy="1470025"/>
          </a:xfrm>
        </p:spPr>
        <p:txBody>
          <a:bodyPr/>
          <a:lstStyle/>
          <a:p>
            <a:r>
              <a:rPr lang="en-US" dirty="0"/>
              <a:t>COSMOS 2019</a:t>
            </a:r>
            <a:br>
              <a:rPr lang="en-US" dirty="0"/>
            </a:br>
            <a:br>
              <a:rPr lang="en-US" dirty="0"/>
            </a:br>
            <a:r>
              <a:rPr lang="en-US" dirty="0"/>
              <a:t>Project Groups and Initial Design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3D6B5-E746-4BBB-8AB4-EC435D266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develop on the framework: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97A3BD-2B41-4B9F-85CF-A8779A53BC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97969"/>
            <a:ext cx="9144000" cy="3862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0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1963C-F3B5-4C47-A438-F059C43C6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96CCC-D5FE-48C3-8BBF-E1B73298F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TRANSITION_TO(),  STATE_TRANSITION event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01EFC4-F7E0-4EA6-93ED-E0FD919645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288" y="2521092"/>
            <a:ext cx="5933602" cy="340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082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1963C-F3B5-4C47-A438-F059C43C6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96CCC-D5FE-48C3-8BBF-E1B73298F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ThrowEvent</a:t>
            </a:r>
            <a:r>
              <a:rPr lang="en-US" dirty="0"/>
              <a:t>():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663CBC-FA16-49A7-8884-7D5DFF7AAC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510" y="4191504"/>
            <a:ext cx="6920979" cy="14274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C694837-ACA8-4607-96A9-0B2307CCD0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0038" y="2262981"/>
            <a:ext cx="6172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103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ADE66-9E8B-4DBB-86BF-C33076375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C2CC2-8B24-43C1-949F-07BA702BA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8557" y="1646656"/>
            <a:ext cx="8229600" cy="4525963"/>
          </a:xfrm>
        </p:spPr>
        <p:txBody>
          <a:bodyPr/>
          <a:lstStyle/>
          <a:p>
            <a:r>
              <a:rPr lang="en-US" dirty="0"/>
              <a:t>Any questions?</a:t>
            </a:r>
          </a:p>
          <a:p>
            <a:endParaRPr lang="en-US" dirty="0"/>
          </a:p>
          <a:p>
            <a:r>
              <a:rPr lang="en-US" dirty="0"/>
              <a:t>Any suggestions/requests?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686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94C14-29D9-4374-B2EE-CEAFDC694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Schedule: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3A361-7673-49F1-A3AB-639885B8A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a team:</a:t>
            </a:r>
          </a:p>
          <a:p>
            <a:pPr lvl="1"/>
            <a:r>
              <a:rPr lang="en-US" dirty="0"/>
              <a:t>Come up with a team name</a:t>
            </a:r>
          </a:p>
          <a:p>
            <a:pPr lvl="1"/>
            <a:r>
              <a:rPr lang="en-US" dirty="0"/>
              <a:t>Each team comes up with 2 – 3 state machines</a:t>
            </a:r>
          </a:p>
          <a:p>
            <a:pPr lvl="2"/>
            <a:r>
              <a:rPr lang="en-US" dirty="0"/>
              <a:t>State machines should be distinct (try to make them as radically different as possible!)</a:t>
            </a:r>
          </a:p>
          <a:p>
            <a:pPr lvl="2"/>
            <a:r>
              <a:rPr lang="en-US" dirty="0"/>
              <a:t>For IMU team:  Make or find 1 an I2C or SPI state machine</a:t>
            </a:r>
          </a:p>
          <a:p>
            <a:pPr lvl="2"/>
            <a:r>
              <a:rPr lang="en-US" dirty="0"/>
              <a:t>Some teams will need to write services, as well.  Give an overview of your service</a:t>
            </a:r>
          </a:p>
          <a:p>
            <a:r>
              <a:rPr lang="en-US" dirty="0"/>
              <a:t>Lab time</a:t>
            </a:r>
          </a:p>
          <a:p>
            <a:pPr lvl="1"/>
            <a:r>
              <a:rPr lang="en-US" dirty="0"/>
              <a:t>When (IF) you finish SMs and services, you can go to lab</a:t>
            </a:r>
          </a:p>
          <a:p>
            <a:pPr lvl="1"/>
            <a:r>
              <a:rPr lang="en-US" dirty="0"/>
              <a:t>Please choose computers respectfully!</a:t>
            </a:r>
          </a:p>
        </p:txBody>
      </p:sp>
    </p:spTree>
    <p:extLst>
      <p:ext uri="{BB962C8B-B14F-4D97-AF65-F5344CB8AC3E}">
        <p14:creationId xmlns:p14="http://schemas.microsoft.com/office/powerpoint/2010/main" val="1135016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4B6C9-B5E7-4597-A9CB-0B45F628C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0D379-7D6D-4931-801B-08AA59B09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teams 3a, 3b:</a:t>
            </a:r>
          </a:p>
          <a:p>
            <a:pPr lvl="1"/>
            <a:r>
              <a:rPr lang="en-US" dirty="0"/>
              <a:t>Only 1 rangefinder roach (US)  is ready to go right now</a:t>
            </a:r>
          </a:p>
          <a:p>
            <a:pPr lvl="1"/>
            <a:r>
              <a:rPr lang="en-US" dirty="0"/>
              <a:t>Roaches with IMU, IR sensors will be ready tomorrow</a:t>
            </a:r>
          </a:p>
          <a:p>
            <a:pPr lvl="1"/>
            <a:endParaRPr lang="en-US" dirty="0"/>
          </a:p>
          <a:p>
            <a:r>
              <a:rPr lang="en-US" dirty="0"/>
              <a:t>Field in progress</a:t>
            </a:r>
          </a:p>
          <a:p>
            <a:pPr lvl="1"/>
            <a:r>
              <a:rPr lang="en-US" dirty="0"/>
              <a:t>Should be finished by tomorrow</a:t>
            </a:r>
          </a:p>
        </p:txBody>
      </p:sp>
    </p:spTree>
    <p:extLst>
      <p:ext uri="{BB962C8B-B14F-4D97-AF65-F5344CB8AC3E}">
        <p14:creationId xmlns:p14="http://schemas.microsoft.com/office/powerpoint/2010/main" val="10417518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C1F66-E5B3-4A9C-9616-964D3FE55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24211-1EE0-4559-ABBA-D148F3634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 breaks</a:t>
            </a:r>
          </a:p>
          <a:p>
            <a:r>
              <a:rPr lang="en-US" dirty="0"/>
              <a:t>Communicate</a:t>
            </a:r>
          </a:p>
          <a:p>
            <a:r>
              <a:rPr lang="en-US" dirty="0"/>
              <a:t>Delegate tasks</a:t>
            </a:r>
          </a:p>
          <a:p>
            <a:r>
              <a:rPr lang="en-US" dirty="0"/>
              <a:t>Ask for help</a:t>
            </a:r>
          </a:p>
        </p:txBody>
      </p:sp>
    </p:spTree>
    <p:extLst>
      <p:ext uri="{BB962C8B-B14F-4D97-AF65-F5344CB8AC3E}">
        <p14:creationId xmlns:p14="http://schemas.microsoft.com/office/powerpoint/2010/main" val="2920616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A5032-3A2F-4A49-9691-DC39D29B3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A56D8-3B8F-4631-ADE4-6344021A68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Avoid Obstacles 1:</a:t>
            </a:r>
          </a:p>
          <a:p>
            <a:pPr lvl="1"/>
            <a:r>
              <a:rPr lang="en-US" dirty="0" err="1"/>
              <a:t>Afra</a:t>
            </a:r>
            <a:r>
              <a:rPr lang="en-US" dirty="0"/>
              <a:t>, Katie, Natasha, Julia, Lillian</a:t>
            </a:r>
          </a:p>
          <a:p>
            <a:pPr lvl="1"/>
            <a:endParaRPr lang="en-US" dirty="0"/>
          </a:p>
          <a:p>
            <a:r>
              <a:rPr lang="en-US" dirty="0"/>
              <a:t>Avoid Obstacles team 2:</a:t>
            </a:r>
          </a:p>
          <a:p>
            <a:pPr lvl="1"/>
            <a:r>
              <a:rPr lang="en-US" dirty="0"/>
              <a:t>Eric, Austin, Helen, Max</a:t>
            </a:r>
          </a:p>
          <a:p>
            <a:pPr lvl="1"/>
            <a:endParaRPr lang="en-US" dirty="0"/>
          </a:p>
          <a:p>
            <a:r>
              <a:rPr lang="en-US" dirty="0"/>
              <a:t>Cross Bridge team 1:</a:t>
            </a:r>
          </a:p>
          <a:p>
            <a:pPr lvl="1"/>
            <a:r>
              <a:rPr lang="en-US" dirty="0"/>
              <a:t>Natalie, </a:t>
            </a:r>
            <a:r>
              <a:rPr lang="en-US" dirty="0" err="1"/>
              <a:t>Namya</a:t>
            </a:r>
            <a:r>
              <a:rPr lang="en-US" dirty="0"/>
              <a:t>, Jose, JJ</a:t>
            </a:r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99D7CF-51C6-4FB5-85DD-346DA6630D5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Cross Bridge team 2:</a:t>
            </a:r>
          </a:p>
          <a:p>
            <a:pPr lvl="1"/>
            <a:r>
              <a:rPr lang="en-US" dirty="0"/>
              <a:t>Abhigna, Kelly, </a:t>
            </a:r>
            <a:r>
              <a:rPr lang="en-US" dirty="0" err="1"/>
              <a:t>Wonjin</a:t>
            </a:r>
            <a:r>
              <a:rPr lang="en-US" dirty="0"/>
              <a:t>, Annie, Andrew</a:t>
            </a:r>
          </a:p>
          <a:p>
            <a:pPr lvl="1"/>
            <a:endParaRPr lang="en-US" dirty="0"/>
          </a:p>
          <a:p>
            <a:r>
              <a:rPr lang="en-US" dirty="0"/>
              <a:t>Locate Extraction Point with rangefinder:</a:t>
            </a:r>
          </a:p>
          <a:p>
            <a:pPr lvl="1"/>
            <a:r>
              <a:rPr lang="en-US" dirty="0"/>
              <a:t>Serena, Florence, Steven</a:t>
            </a:r>
          </a:p>
          <a:p>
            <a:pPr lvl="1"/>
            <a:endParaRPr lang="en-US" dirty="0"/>
          </a:p>
          <a:p>
            <a:r>
              <a:rPr lang="en-US" dirty="0"/>
              <a:t>Locate Extraction Point with IMU:</a:t>
            </a:r>
          </a:p>
          <a:p>
            <a:pPr lvl="1"/>
            <a:r>
              <a:rPr lang="en-US" dirty="0"/>
              <a:t>Joshua, Ashvin, Daniel, Aaron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84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8345" y="1372283"/>
            <a:ext cx="5255455" cy="4471925"/>
          </a:xfrm>
        </p:spPr>
        <p:txBody>
          <a:bodyPr/>
          <a:lstStyle/>
          <a:p>
            <a:r>
              <a:rPr lang="en-US" sz="2000" dirty="0"/>
              <a:t>Project Discussion and Clarifications</a:t>
            </a:r>
          </a:p>
          <a:p>
            <a:r>
              <a:rPr lang="en-US" sz="2000" dirty="0"/>
              <a:t>Group assignments</a:t>
            </a:r>
          </a:p>
          <a:p>
            <a:r>
              <a:rPr lang="en-US" sz="2134" dirty="0"/>
              <a:t>Group work:</a:t>
            </a:r>
          </a:p>
          <a:p>
            <a:pPr lvl="1"/>
            <a:r>
              <a:rPr lang="en-US" sz="1800" dirty="0"/>
              <a:t>Brainstorm Session</a:t>
            </a:r>
          </a:p>
          <a:p>
            <a:pPr lvl="1"/>
            <a:r>
              <a:rPr lang="en-US" sz="1800" dirty="0"/>
              <a:t>2 or 3 proposed designs</a:t>
            </a:r>
          </a:p>
          <a:p>
            <a:pPr lvl="1"/>
            <a:r>
              <a:rPr lang="en-US" sz="1800" dirty="0"/>
              <a:t>Present designs to class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If time is available, start work in lab</a:t>
            </a:r>
          </a:p>
          <a:p>
            <a:pPr lvl="1"/>
            <a:endParaRPr lang="en-US" sz="18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64885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4DC229E-3CB2-423C-AE1F-126DB51CEC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8760" y="208798"/>
            <a:ext cx="5099135" cy="6434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736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7D69F9E-938F-4DB1-A70B-1E4EEE67DB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2814" y="1178502"/>
            <a:ext cx="6067425" cy="3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415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6C17D-CA61-4354-97F4-C249B34FD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Hierarchical State Machines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A03C6E3-B7BD-4DE2-9360-2872DF054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872608" cy="4525963"/>
          </a:xfrm>
        </p:spPr>
        <p:txBody>
          <a:bodyPr/>
          <a:lstStyle/>
          <a:p>
            <a:r>
              <a:rPr lang="en-US" dirty="0"/>
              <a:t>Way to “nest” state machines</a:t>
            </a:r>
          </a:p>
          <a:p>
            <a:r>
              <a:rPr lang="en-US" dirty="0"/>
              <a:t>Allows developing some functionality independently of other parts of the system</a:t>
            </a:r>
          </a:p>
          <a:p>
            <a:r>
              <a:rPr lang="en-US" dirty="0"/>
              <a:t>Saves a lot of typing and debugging</a:t>
            </a:r>
          </a:p>
        </p:txBody>
      </p:sp>
    </p:spTree>
    <p:extLst>
      <p:ext uri="{BB962C8B-B14F-4D97-AF65-F5344CB8AC3E}">
        <p14:creationId xmlns:p14="http://schemas.microsoft.com/office/powerpoint/2010/main" val="1450694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77239A5-BC10-4C92-8415-02341ACAAB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2" y="295927"/>
            <a:ext cx="8829675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739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6C17D-CA61-4354-97F4-C249B34FD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Hierarchical State Machines</a:t>
            </a:r>
          </a:p>
        </p:txBody>
      </p:sp>
      <p:pic>
        <p:nvPicPr>
          <p:cNvPr id="1026" name="Picture 2" descr="https://upload.wikimedia.org/wikipedia/commons/thumb/2/20/UML_state_machine_Fig5.png/660px-UML_state_machine_Fig5.png">
            <a:extLst>
              <a:ext uri="{FF2B5EF4-FFF2-40B4-BE49-F238E27FC236}">
                <a16:creationId xmlns:a16="http://schemas.microsoft.com/office/drawing/2014/main" id="{8EBDD33B-C605-46A4-8CEF-34442A72C1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523" y="1784959"/>
            <a:ext cx="8282954" cy="3288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59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ED93B-23E6-42B2-84B5-016E77299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Roach Example: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70DF34-EC50-40E5-8DE9-D8F819217C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875" y="1990725"/>
            <a:ext cx="8096250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671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6C17D-CA61-4354-97F4-C249B34FD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76645"/>
            <a:ext cx="9144000" cy="1143000"/>
          </a:xfrm>
        </p:spPr>
        <p:txBody>
          <a:bodyPr/>
          <a:lstStyle/>
          <a:p>
            <a:r>
              <a:rPr lang="en-US" dirty="0"/>
              <a:t>Project Framework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835A60-1015-42C0-86CB-3A9AC2AB0D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752475"/>
            <a:ext cx="7239000" cy="535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3280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1_Summer18_ppt_them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ummer18_ppt_theme" id="{A0A7152D-C57F-4911-9F52-7EC09EAD1484}" vid="{B6D8B1E8-5886-4F0D-9698-250F42A63BB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11931</TotalTime>
  <Words>318</Words>
  <Application>Microsoft Office PowerPoint</Application>
  <PresentationFormat>Overhead</PresentationFormat>
  <Paragraphs>70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  <vt:variant>
        <vt:lpstr>Custom Shows</vt:lpstr>
      </vt:variant>
      <vt:variant>
        <vt:i4>2</vt:i4>
      </vt:variant>
    </vt:vector>
  </HeadingPairs>
  <TitlesOfParts>
    <vt:vector size="24" baseType="lpstr">
      <vt:lpstr>Arial</vt:lpstr>
      <vt:lpstr>Calibri</vt:lpstr>
      <vt:lpstr>Times New Roman</vt:lpstr>
      <vt:lpstr>Verdana</vt:lpstr>
      <vt:lpstr>1_Summer18_ppt_theme</vt:lpstr>
      <vt:lpstr>COSMOS 2019  Project Groups and Initial Design  </vt:lpstr>
      <vt:lpstr>Roadmap</vt:lpstr>
      <vt:lpstr>PowerPoint Presentation</vt:lpstr>
      <vt:lpstr>PowerPoint Presentation</vt:lpstr>
      <vt:lpstr>Hierarchical State Machines</vt:lpstr>
      <vt:lpstr>PowerPoint Presentation</vt:lpstr>
      <vt:lpstr>Hierarchical State Machines</vt:lpstr>
      <vt:lpstr>Roach Example:</vt:lpstr>
      <vt:lpstr>Project Framework</vt:lpstr>
      <vt:lpstr>How to develop on the framework:</vt:lpstr>
      <vt:lpstr>Changes:</vt:lpstr>
      <vt:lpstr>Changes:</vt:lpstr>
      <vt:lpstr>Project Discussion</vt:lpstr>
      <vt:lpstr>Today’s Schedule:</vt:lpstr>
      <vt:lpstr>Hardware notes</vt:lpstr>
      <vt:lpstr>Final Tips</vt:lpstr>
      <vt:lpstr>TEAMS:</vt:lpstr>
      <vt:lpstr>Presentation</vt:lpstr>
      <vt:lpstr>Printing</vt:lpstr>
    </vt:vector>
  </TitlesOfParts>
  <Company>Stanford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“Smart Products?”</dc:title>
  <dc:creator>Smart Product Design Lab</dc:creator>
  <cp:lastModifiedBy>AutonomousSystemsLab</cp:lastModifiedBy>
  <cp:revision>987</cp:revision>
  <cp:lastPrinted>2003-01-07T19:07:05Z</cp:lastPrinted>
  <dcterms:created xsi:type="dcterms:W3CDTF">1999-01-02T00:29:04Z</dcterms:created>
  <dcterms:modified xsi:type="dcterms:W3CDTF">2019-07-22T19:20:44Z</dcterms:modified>
</cp:coreProperties>
</file>