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15"/>
  </p:notesMasterIdLst>
  <p:handoutMasterIdLst>
    <p:handoutMasterId r:id="rId16"/>
  </p:handoutMasterIdLst>
  <p:sldIdLst>
    <p:sldId id="399" r:id="rId2"/>
    <p:sldId id="767" r:id="rId3"/>
    <p:sldId id="768" r:id="rId4"/>
    <p:sldId id="769" r:id="rId5"/>
    <p:sldId id="770" r:id="rId6"/>
    <p:sldId id="771" r:id="rId7"/>
    <p:sldId id="773" r:id="rId8"/>
    <p:sldId id="775" r:id="rId9"/>
    <p:sldId id="774" r:id="rId10"/>
    <p:sldId id="776" r:id="rId11"/>
    <p:sldId id="778" r:id="rId12"/>
    <p:sldId id="779" r:id="rId13"/>
    <p:sldId id="777" r:id="rId14"/>
  </p:sldIdLst>
  <p:sldSz cx="9144000" cy="6858000" type="overhead"/>
  <p:notesSz cx="6997700" cy="9271000"/>
  <p:custShowLst>
    <p:custShow name="Presentation" id="0">
      <p:sldLst/>
    </p:custShow>
    <p:custShow name="Printing" id="1">
      <p:sldLst/>
    </p:custShow>
  </p:custShowLst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custShow id="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8" autoAdjust="0"/>
    <p:restoredTop sz="84158" autoAdjust="0"/>
  </p:normalViewPr>
  <p:slideViewPr>
    <p:cSldViewPr snapToGrid="0">
      <p:cViewPr varScale="1">
        <p:scale>
          <a:sx n="96" d="100"/>
          <a:sy n="96" d="100"/>
        </p:scale>
        <p:origin x="1260" y="-72"/>
      </p:cViewPr>
      <p:guideLst>
        <p:guide orient="horz" pos="1800"/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354" y="-222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152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152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A082B53A-373F-4C4E-8DA6-2B1488136B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8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152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7088" cy="3478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604" y="4404125"/>
            <a:ext cx="5132493" cy="417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152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9A0472CA-FC55-4ED2-9026-F7B2544B9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81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472CA-FC55-4ED2-9026-F7B2544B9B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2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 sz="4000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333">
                <a:latin typeface="Calibri" pitchFamily="34" charset="0"/>
              </a:defRPr>
            </a:lvl1pPr>
            <a:lvl2pPr marL="380985" indent="0" algn="ctr">
              <a:buNone/>
              <a:defRPr/>
            </a:lvl2pPr>
            <a:lvl3pPr marL="761970" indent="0" algn="ctr">
              <a:buNone/>
              <a:defRPr/>
            </a:lvl3pPr>
            <a:lvl4pPr marL="1142954" indent="0" algn="ctr">
              <a:buNone/>
              <a:defRPr/>
            </a:lvl4pPr>
            <a:lvl5pPr marL="1523939" indent="0" algn="ctr">
              <a:buNone/>
              <a:defRPr/>
            </a:lvl5pPr>
            <a:lvl6pPr marL="1904924" indent="0" algn="ctr">
              <a:buNone/>
              <a:defRPr/>
            </a:lvl6pPr>
            <a:lvl7pPr marL="2285909" indent="0" algn="ctr">
              <a:buNone/>
              <a:defRPr/>
            </a:lvl7pPr>
            <a:lvl8pPr marL="2666893" indent="0" algn="ctr">
              <a:buNone/>
              <a:defRPr/>
            </a:lvl8pPr>
            <a:lvl9pPr marL="30478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6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797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11150"/>
            <a:ext cx="2286000" cy="5815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11150"/>
            <a:ext cx="6705600" cy="58150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773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70B77B-6D41-4CF7-AEC8-F9CC518BAF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7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950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667"/>
            </a:lvl1pPr>
            <a:lvl2pPr marL="380985" indent="0">
              <a:buNone/>
              <a:defRPr sz="1500"/>
            </a:lvl2pPr>
            <a:lvl3pPr marL="761970" indent="0">
              <a:buNone/>
              <a:defRPr sz="1333"/>
            </a:lvl3pPr>
            <a:lvl4pPr marL="1142954" indent="0">
              <a:buNone/>
              <a:defRPr sz="1167"/>
            </a:lvl4pPr>
            <a:lvl5pPr marL="1523939" indent="0">
              <a:buNone/>
              <a:defRPr sz="1167"/>
            </a:lvl5pPr>
            <a:lvl6pPr marL="1904924" indent="0">
              <a:buNone/>
              <a:defRPr sz="1167"/>
            </a:lvl6pPr>
            <a:lvl7pPr marL="2285909" indent="0">
              <a:buNone/>
              <a:defRPr sz="1167"/>
            </a:lvl7pPr>
            <a:lvl8pPr marL="2666893" indent="0">
              <a:buNone/>
              <a:defRPr sz="1167"/>
            </a:lvl8pPr>
            <a:lvl9pPr marL="3047878" indent="0">
              <a:buNone/>
              <a:defRPr sz="11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89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018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86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329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051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035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23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shedoutseal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057401"/>
            <a:ext cx="6553200" cy="6540500"/>
          </a:xfrm>
          <a:prstGeom prst="rect">
            <a:avLst/>
          </a:prstGeom>
          <a:noFill/>
        </p:spPr>
      </p:pic>
      <p:pic>
        <p:nvPicPr>
          <p:cNvPr id="1032" name="Picture 8" descr="slug-start-color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255000" y="5651500"/>
            <a:ext cx="889000" cy="10668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478856" y="6550223"/>
            <a:ext cx="2198038" cy="2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67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UCSC CMPE-013/L Summer 2018</a:t>
            </a:r>
          </a:p>
        </p:txBody>
      </p:sp>
      <p:sp>
        <p:nvSpPr>
          <p:cNvPr id="1033" name="Rectangle 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" y="6553200"/>
            <a:ext cx="1244251" cy="2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67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Max Lichtenstein</a:t>
            </a:r>
          </a:p>
        </p:txBody>
      </p:sp>
      <p:pic>
        <p:nvPicPr>
          <p:cNvPr id="1034" name="Picture 10" descr="ucseal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5791201"/>
            <a:ext cx="838200" cy="8350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Grp="1" noChangeArrowheads="1"/>
          </p:cNvSpPr>
          <p:nvPr>
            <p:ph type="title"/>
            <p:custDataLst>
              <p:tags r:id="rId19"/>
            </p:custDataLst>
          </p:nvPr>
        </p:nvSpPr>
        <p:spPr bwMode="auto">
          <a:xfrm>
            <a:off x="0" y="31115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  <p:custDataLst>
              <p:tags r:id="rId20"/>
            </p:custDataLst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0" descr="ucseal">
            <a:extLst>
              <a:ext uri="{FF2B5EF4-FFF2-40B4-BE49-F238E27FC236}">
                <a16:creationId xmlns:a16="http://schemas.microsoft.com/office/drawing/2014/main" id="{82FA5EF7-5351-484A-9067-F1877E04CF2A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21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5791201"/>
            <a:ext cx="838200" cy="835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085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380985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76197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142954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523939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285739" indent="-285739" algn="l" rtl="0" eaLnBrk="1" fontAlgn="base" hangingPunct="1">
        <a:spcBef>
          <a:spcPct val="20000"/>
        </a:spcBef>
        <a:spcAft>
          <a:spcPct val="0"/>
        </a:spcAft>
        <a:buChar char="•"/>
        <a:defRPr sz="2667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19100" indent="-238115" algn="l" rtl="0" eaLnBrk="1" fontAlgn="base" hangingPunct="1">
        <a:spcBef>
          <a:spcPct val="20000"/>
        </a:spcBef>
        <a:spcAft>
          <a:spcPct val="0"/>
        </a:spcAft>
        <a:buChar char="–"/>
        <a:defRPr sz="2333">
          <a:solidFill>
            <a:schemeClr val="tx1"/>
          </a:solidFill>
          <a:latin typeface="Calibri" pitchFamily="34" charset="0"/>
        </a:defRPr>
      </a:lvl2pPr>
      <a:lvl3pPr marL="952462" indent="-190492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333447" indent="-190492" algn="l" rtl="0" eaLnBrk="1" fontAlgn="base" hangingPunct="1">
        <a:spcBef>
          <a:spcPct val="20000"/>
        </a:spcBef>
        <a:spcAft>
          <a:spcPct val="0"/>
        </a:spcAft>
        <a:buChar char="–"/>
        <a:defRPr sz="1667">
          <a:solidFill>
            <a:schemeClr val="tx1"/>
          </a:solidFill>
          <a:latin typeface="Calibri" pitchFamily="34" charset="0"/>
        </a:defRPr>
      </a:lvl4pPr>
      <a:lvl5pPr marL="171443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Calibri" pitchFamily="34" charset="0"/>
        </a:defRPr>
      </a:lvl5pPr>
      <a:lvl6pPr marL="209541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6pPr>
      <a:lvl7pPr marL="247640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7pPr>
      <a:lvl8pPr marL="285738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8pPr>
      <a:lvl9pPr marL="3238370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371600" y="2478296"/>
            <a:ext cx="6438900" cy="1656382"/>
          </a:xfrm>
        </p:spPr>
        <p:txBody>
          <a:bodyPr/>
          <a:lstStyle/>
          <a:p>
            <a:r>
              <a:rPr lang="en-US" dirty="0"/>
              <a:t>COSMOS 2019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Final Steps and Reports </a:t>
            </a:r>
            <a:br>
              <a:rPr lang="en-US" dirty="0"/>
            </a:br>
            <a:r>
              <a:rPr lang="en-US" dirty="0"/>
              <a:t>for </a:t>
            </a:r>
            <a:br>
              <a:rPr lang="en-US" dirty="0"/>
            </a:br>
            <a:r>
              <a:rPr lang="en-US" dirty="0"/>
              <a:t>Group Projects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97BD1-2490-409C-9FF2-3FA321A85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F7DCA-49C8-45A8-A50E-2E1D6F5CD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you learn?</a:t>
            </a:r>
          </a:p>
          <a:p>
            <a:r>
              <a:rPr lang="en-US" dirty="0"/>
              <a:t>What would you do differently?</a:t>
            </a:r>
          </a:p>
          <a:p>
            <a:r>
              <a:rPr lang="en-US" dirty="0"/>
              <a:t>What are some other applications of your work?</a:t>
            </a:r>
          </a:p>
        </p:txBody>
      </p:sp>
    </p:spTree>
    <p:extLst>
      <p:ext uri="{BB962C8B-B14F-4D97-AF65-F5344CB8AC3E}">
        <p14:creationId xmlns:p14="http://schemas.microsoft.com/office/powerpoint/2010/main" val="3199979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C9D0-2AC9-4015-9D36-35F10C2D8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Tips for final days: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48B1-80CB-41E1-91BD-FA1BB4DA3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808" y="1361661"/>
            <a:ext cx="6380922" cy="4525963"/>
          </a:xfrm>
        </p:spPr>
        <p:txBody>
          <a:bodyPr/>
          <a:lstStyle/>
          <a:p>
            <a:r>
              <a:rPr lang="en-US" dirty="0"/>
              <a:t>Don’t panic! </a:t>
            </a:r>
          </a:p>
          <a:p>
            <a:pPr lvl="1"/>
            <a:r>
              <a:rPr lang="en-US" dirty="0"/>
              <a:t>You are all doing amazing work, even if you’re very frustrated</a:t>
            </a:r>
          </a:p>
          <a:p>
            <a:pPr lvl="1"/>
            <a:r>
              <a:rPr lang="en-US" dirty="0"/>
              <a:t>Panic causes mistakes</a:t>
            </a:r>
          </a:p>
          <a:p>
            <a:r>
              <a:rPr lang="en-US" dirty="0"/>
              <a:t>“This technique ultimately was not effective” </a:t>
            </a:r>
            <a:r>
              <a:rPr lang="en-US"/>
              <a:t>is 👏 a 👏 valid 👏 result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Most research ends this way</a:t>
            </a:r>
          </a:p>
          <a:p>
            <a:endParaRPr lang="en-US" dirty="0"/>
          </a:p>
          <a:p>
            <a:pPr marL="380985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20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C9D0-2AC9-4015-9D36-35F10C2D8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Tips for final days: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48B1-80CB-41E1-91BD-FA1BB4DA3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808" y="1361661"/>
            <a:ext cx="6380922" cy="4525963"/>
          </a:xfrm>
        </p:spPr>
        <p:txBody>
          <a:bodyPr/>
          <a:lstStyle/>
          <a:p>
            <a:r>
              <a:rPr lang="en-US" dirty="0"/>
              <a:t>Make changes deliberate</a:t>
            </a:r>
          </a:p>
          <a:p>
            <a:pPr lvl="1"/>
            <a:r>
              <a:rPr lang="en-US" dirty="0"/>
              <a:t>Keep them small</a:t>
            </a:r>
          </a:p>
          <a:p>
            <a:pPr lvl="1"/>
            <a:r>
              <a:rPr lang="en-US" dirty="0"/>
              <a:t>Back up your work</a:t>
            </a:r>
          </a:p>
          <a:p>
            <a:r>
              <a:rPr lang="en-US" dirty="0"/>
              <a:t>Keep your SMs up-to-date!</a:t>
            </a:r>
          </a:p>
          <a:p>
            <a:pPr lvl="1"/>
            <a:r>
              <a:rPr lang="en-US" dirty="0"/>
              <a:t>Without them, it’s hard for staff to help you</a:t>
            </a:r>
          </a:p>
          <a:p>
            <a:pPr lvl="1"/>
            <a:r>
              <a:rPr lang="en-US" dirty="0"/>
              <a:t>Without them, it’s hard to communicate with your team</a:t>
            </a:r>
          </a:p>
          <a:p>
            <a:pPr lvl="1"/>
            <a:r>
              <a:rPr lang="en-US" dirty="0"/>
              <a:t>Plus, it means lest work for your report</a:t>
            </a:r>
          </a:p>
          <a:p>
            <a:endParaRPr lang="en-US" dirty="0"/>
          </a:p>
          <a:p>
            <a:pPr marL="380985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84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B1AF74-A11D-4281-BBB5-BE04205348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93AEE8B-D15E-4D48-A147-B5C41B9DC1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5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8345" y="1372283"/>
            <a:ext cx="5255455" cy="4471925"/>
          </a:xfrm>
        </p:spPr>
        <p:txBody>
          <a:bodyPr/>
          <a:lstStyle/>
          <a:p>
            <a:r>
              <a:rPr lang="en-US" sz="2000" dirty="0"/>
              <a:t>Final week schedule</a:t>
            </a:r>
          </a:p>
          <a:p>
            <a:r>
              <a:rPr lang="en-US" sz="2000" dirty="0"/>
              <a:t>Spec for final reports</a:t>
            </a:r>
            <a:endParaRPr lang="en-US" sz="18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488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0B6DF-AB12-4DE9-85D2-9C7A3FDF2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Final Week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F3FB4-E42B-456F-948E-BB1E85185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914400"/>
            <a:ext cx="8517835" cy="5635487"/>
          </a:xfrm>
        </p:spPr>
        <p:txBody>
          <a:bodyPr/>
          <a:lstStyle/>
          <a:p>
            <a:r>
              <a:rPr lang="en-US" sz="2000" b="1" dirty="0"/>
              <a:t>Monday</a:t>
            </a:r>
            <a:r>
              <a:rPr lang="en-US" sz="2000" dirty="0"/>
              <a:t>:  Last day for work on final projects</a:t>
            </a:r>
          </a:p>
          <a:p>
            <a:pPr lvl="1"/>
            <a:r>
              <a:rPr lang="en-US" sz="1800" i="1" u="sng" dirty="0">
                <a:highlight>
                  <a:srgbClr val="FFFF00"/>
                </a:highlight>
              </a:rPr>
              <a:t>By end of Monday afternoon</a:t>
            </a:r>
            <a:r>
              <a:rPr lang="en-US" sz="1800" dirty="0">
                <a:highlight>
                  <a:srgbClr val="FFFF00"/>
                </a:highlight>
              </a:rPr>
              <a:t>: </a:t>
            </a:r>
          </a:p>
          <a:p>
            <a:pPr lvl="2"/>
            <a:r>
              <a:rPr lang="en-US" sz="1800" dirty="0"/>
              <a:t>Posters (optional)</a:t>
            </a:r>
          </a:p>
          <a:p>
            <a:pPr lvl="1"/>
            <a:r>
              <a:rPr lang="en-US" sz="1800" i="1" u="sng" dirty="0">
                <a:highlight>
                  <a:srgbClr val="FFFF00"/>
                </a:highlight>
              </a:rPr>
              <a:t>By end of Monday night</a:t>
            </a:r>
            <a:r>
              <a:rPr lang="en-US" sz="1800" i="1" dirty="0">
                <a:highlight>
                  <a:srgbClr val="FFFF00"/>
                </a:highlight>
              </a:rPr>
              <a:t>:</a:t>
            </a:r>
          </a:p>
          <a:p>
            <a:pPr lvl="2"/>
            <a:r>
              <a:rPr lang="en-US" sz="1800" dirty="0"/>
              <a:t>Put finalized code on websites</a:t>
            </a:r>
            <a:endParaRPr lang="en-US" sz="1400" dirty="0"/>
          </a:p>
          <a:p>
            <a:pPr lvl="2"/>
            <a:r>
              <a:rPr lang="en-US" sz="1800" dirty="0"/>
              <a:t>Monday night lab session available, not required</a:t>
            </a:r>
          </a:p>
          <a:p>
            <a:r>
              <a:rPr lang="en-US" sz="2000" b="1" dirty="0"/>
              <a:t>Tuesday</a:t>
            </a:r>
            <a:r>
              <a:rPr lang="en-US" sz="2000" dirty="0"/>
              <a:t>:  Field trip</a:t>
            </a:r>
          </a:p>
          <a:p>
            <a:r>
              <a:rPr lang="en-US" sz="2000" b="1" dirty="0"/>
              <a:t>Wednesday</a:t>
            </a:r>
            <a:r>
              <a:rPr lang="en-US" sz="2000" dirty="0"/>
              <a:t>:  In-cluster Presentations, Code integration</a:t>
            </a:r>
          </a:p>
          <a:p>
            <a:pPr lvl="1"/>
            <a:r>
              <a:rPr lang="en-US" sz="1800" i="1" u="sng" dirty="0">
                <a:highlight>
                  <a:srgbClr val="FFFF00"/>
                </a:highlight>
              </a:rPr>
              <a:t>Before start of class Wednesday</a:t>
            </a:r>
            <a:r>
              <a:rPr lang="en-US" sz="1800" dirty="0">
                <a:highlight>
                  <a:srgbClr val="FFFF00"/>
                </a:highlight>
              </a:rPr>
              <a:t>:</a:t>
            </a:r>
          </a:p>
          <a:p>
            <a:pPr lvl="2"/>
            <a:r>
              <a:rPr lang="en-US" sz="1800" dirty="0"/>
              <a:t>Draft of project presentation</a:t>
            </a:r>
          </a:p>
          <a:p>
            <a:pPr lvl="2"/>
            <a:r>
              <a:rPr lang="en-US" sz="1800" dirty="0"/>
              <a:t>At least 1 member of each team has a </a:t>
            </a:r>
            <a:r>
              <a:rPr lang="en-US" sz="1800" dirty="0" err="1"/>
              <a:t>Github</a:t>
            </a:r>
            <a:r>
              <a:rPr lang="en-US" sz="1800" dirty="0"/>
              <a:t> account</a:t>
            </a:r>
          </a:p>
          <a:p>
            <a:r>
              <a:rPr lang="en-US" sz="2000" b="1" dirty="0"/>
              <a:t>Thursday</a:t>
            </a:r>
            <a:r>
              <a:rPr lang="en-US" sz="2000" dirty="0"/>
              <a:t>:  Code integration</a:t>
            </a:r>
          </a:p>
          <a:p>
            <a:r>
              <a:rPr lang="en-US" sz="2000" b="1" dirty="0"/>
              <a:t>Friday</a:t>
            </a:r>
            <a:r>
              <a:rPr lang="en-US" sz="2000" dirty="0"/>
              <a:t>:  Presentations and Demos with Cluster 1001</a:t>
            </a:r>
          </a:p>
          <a:p>
            <a:pPr lvl="1"/>
            <a:r>
              <a:rPr lang="en-US" sz="1666" i="1" u="sng" dirty="0">
                <a:highlight>
                  <a:srgbClr val="FFFF00"/>
                </a:highlight>
              </a:rPr>
              <a:t>Before start of class Friday:</a:t>
            </a:r>
          </a:p>
          <a:p>
            <a:pPr lvl="2"/>
            <a:r>
              <a:rPr lang="en-US" sz="1800" dirty="0"/>
              <a:t>Finalized version of presentations</a:t>
            </a:r>
          </a:p>
        </p:txBody>
      </p:sp>
    </p:spTree>
    <p:extLst>
      <p:ext uri="{BB962C8B-B14F-4D97-AF65-F5344CB8AC3E}">
        <p14:creationId xmlns:p14="http://schemas.microsoft.com/office/powerpoint/2010/main" val="143101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BD86-6A3E-4E5D-A5CF-F3E16D521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 Deliverables: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F8CAC-E59B-41A1-8E87-755B4819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226" y="1600200"/>
            <a:ext cx="8229600" cy="4525963"/>
          </a:xfrm>
        </p:spPr>
        <p:txBody>
          <a:bodyPr/>
          <a:lstStyle/>
          <a:p>
            <a:r>
              <a:rPr lang="en-US" dirty="0"/>
              <a:t>1) A documentation of your work (</a:t>
            </a:r>
            <a:r>
              <a:rPr lang="en-US" dirty="0" err="1"/>
              <a:t>ie</a:t>
            </a:r>
            <a:r>
              <a:rPr lang="en-US" dirty="0"/>
              <a:t>, a report)</a:t>
            </a:r>
          </a:p>
          <a:p>
            <a:pPr marL="847711" lvl="1" indent="-514350"/>
            <a:r>
              <a:rPr lang="en-US" dirty="0"/>
              <a:t>Can be one of:</a:t>
            </a:r>
          </a:p>
          <a:p>
            <a:pPr marL="1181073" lvl="2" indent="-514350"/>
            <a:r>
              <a:rPr lang="en-US" dirty="0"/>
              <a:t>Poster</a:t>
            </a:r>
          </a:p>
          <a:p>
            <a:pPr marL="1181073" lvl="2" indent="-514350"/>
            <a:r>
              <a:rPr lang="en-US" dirty="0"/>
              <a:t>Section of website</a:t>
            </a:r>
          </a:p>
          <a:p>
            <a:pPr marL="1181073" lvl="2" indent="-514350"/>
            <a:r>
              <a:rPr lang="en-US" dirty="0"/>
              <a:t>Slideshow</a:t>
            </a:r>
          </a:p>
          <a:p>
            <a:r>
              <a:rPr lang="en-US" dirty="0"/>
              <a:t>2) A group oral presentation</a:t>
            </a:r>
          </a:p>
          <a:p>
            <a:pPr lvl="1"/>
            <a:r>
              <a:rPr lang="en-US" dirty="0"/>
              <a:t>Everyone should talk</a:t>
            </a:r>
          </a:p>
          <a:p>
            <a:pPr lvl="1"/>
            <a:r>
              <a:rPr lang="en-US" dirty="0"/>
              <a:t>Aim for 10 - 15 minutes</a:t>
            </a:r>
          </a:p>
          <a:p>
            <a:r>
              <a:rPr lang="en-US" dirty="0"/>
              <a:t>3) A video of your robot doing its best</a:t>
            </a:r>
          </a:p>
          <a:p>
            <a:pPr marL="847711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75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15504-8F22-460C-B8D5-48C67423B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What should be in report?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F868C-7F35-4810-A433-CCCCBC322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069" y="1143000"/>
            <a:ext cx="4830418" cy="4525963"/>
          </a:xfrm>
        </p:spPr>
        <p:txBody>
          <a:bodyPr/>
          <a:lstStyle/>
          <a:p>
            <a:r>
              <a:rPr lang="en-US" dirty="0"/>
              <a:t>Description of problem</a:t>
            </a:r>
          </a:p>
          <a:p>
            <a:r>
              <a:rPr lang="en-US" dirty="0"/>
              <a:t>Your Approach</a:t>
            </a:r>
          </a:p>
          <a:p>
            <a:r>
              <a:rPr lang="en-US" dirty="0"/>
              <a:t>Results</a:t>
            </a:r>
          </a:p>
          <a:p>
            <a:r>
              <a:rPr lang="en-US" dirty="0"/>
              <a:t>Conclusions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Report should make some sense to </a:t>
            </a:r>
            <a:r>
              <a:rPr lang="en-US" strike="sngStrike" dirty="0"/>
              <a:t>your</a:t>
            </a:r>
            <a:r>
              <a:rPr lang="en-US" dirty="0"/>
              <a:t> my grandparents, but have enough technical detail that cluster 1001 could (in theory) implement your solution.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3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15504-8F22-460C-B8D5-48C67423B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Description of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F868C-7F35-4810-A433-CCCCBC322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1143000"/>
            <a:ext cx="8478080" cy="4525963"/>
          </a:xfrm>
        </p:spPr>
        <p:txBody>
          <a:bodyPr/>
          <a:lstStyle/>
          <a:p>
            <a:r>
              <a:rPr lang="en-US" dirty="0"/>
              <a:t>Describe class project </a:t>
            </a:r>
          </a:p>
          <a:p>
            <a:r>
              <a:rPr lang="en-US" dirty="0"/>
              <a:t>Describe your section of the final maze</a:t>
            </a:r>
          </a:p>
          <a:p>
            <a:pPr lvl="1"/>
            <a:r>
              <a:rPr lang="en-US" dirty="0"/>
              <a:t>What is your goal?</a:t>
            </a:r>
          </a:p>
          <a:p>
            <a:pPr lvl="1"/>
            <a:r>
              <a:rPr lang="en-US" dirty="0"/>
              <a:t>What makes your challenge hard?</a:t>
            </a:r>
          </a:p>
          <a:p>
            <a:pPr lvl="1"/>
            <a:r>
              <a:rPr lang="en-US" dirty="0"/>
              <a:t>Quick overview of the </a:t>
            </a:r>
            <a:r>
              <a:rPr lang="en-US" dirty="0" err="1"/>
              <a:t>RoachBot</a:t>
            </a:r>
            <a:endParaRPr lang="en-US" dirty="0"/>
          </a:p>
          <a:p>
            <a:r>
              <a:rPr lang="en-US" dirty="0"/>
              <a:t>What sensors are you using for your challenge?</a:t>
            </a:r>
          </a:p>
          <a:p>
            <a:pPr lvl="1"/>
            <a:r>
              <a:rPr lang="en-US" dirty="0"/>
              <a:t>Describe their properties</a:t>
            </a:r>
          </a:p>
          <a:p>
            <a:pPr lvl="2"/>
            <a:r>
              <a:rPr lang="en-US" dirty="0"/>
              <a:t>Physical principles (overview of echolocation, </a:t>
            </a:r>
            <a:r>
              <a:rPr lang="en-US" dirty="0" err="1"/>
              <a:t>photoresistance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What signals does it send to the PIC32?</a:t>
            </a:r>
          </a:p>
          <a:p>
            <a:pPr lvl="2"/>
            <a:r>
              <a:rPr lang="en-US" dirty="0"/>
              <a:t>How do you interact with this sensor in code?</a:t>
            </a:r>
          </a:p>
        </p:txBody>
      </p:sp>
    </p:spTree>
    <p:extLst>
      <p:ext uri="{BB962C8B-B14F-4D97-AF65-F5344CB8AC3E}">
        <p14:creationId xmlns:p14="http://schemas.microsoft.com/office/powerpoint/2010/main" val="3238296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F55BB-99F5-4850-8EE4-C28AF362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9E77-4C11-4FCB-8D01-78F81A52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391" y="1454150"/>
            <a:ext cx="8229600" cy="4525963"/>
          </a:xfrm>
        </p:spPr>
        <p:txBody>
          <a:bodyPr/>
          <a:lstStyle/>
          <a:p>
            <a:r>
              <a:rPr lang="en-US" dirty="0"/>
              <a:t>What was your top-level strategy (or strategies)?</a:t>
            </a:r>
          </a:p>
          <a:p>
            <a:r>
              <a:rPr lang="en-US" dirty="0"/>
              <a:t>Quick overview of Events-and-Services, and of SMs</a:t>
            </a:r>
          </a:p>
          <a:p>
            <a:pPr lvl="1"/>
            <a:r>
              <a:rPr lang="en-US" dirty="0"/>
              <a:t>Cluster 1001 / your parents / your classmates probably do not know what these are!</a:t>
            </a:r>
          </a:p>
          <a:p>
            <a:r>
              <a:rPr lang="en-US" dirty="0"/>
              <a:t>More specific design details:</a:t>
            </a:r>
          </a:p>
          <a:p>
            <a:pPr lvl="1"/>
            <a:r>
              <a:rPr lang="en-US" dirty="0"/>
              <a:t>Why are your sensors useful to solve the problem?</a:t>
            </a:r>
          </a:p>
          <a:p>
            <a:pPr lvl="1"/>
            <a:r>
              <a:rPr lang="en-US" dirty="0"/>
              <a:t>Your SM:</a:t>
            </a:r>
          </a:p>
          <a:p>
            <a:pPr lvl="2"/>
            <a:r>
              <a:rPr lang="en-US" dirty="0"/>
              <a:t>Include early and final versions</a:t>
            </a:r>
          </a:p>
          <a:p>
            <a:pPr lvl="2"/>
            <a:r>
              <a:rPr lang="en-US" dirty="0"/>
              <a:t>Explain how final version implements your strategy</a:t>
            </a:r>
          </a:p>
        </p:txBody>
      </p:sp>
    </p:spTree>
    <p:extLst>
      <p:ext uri="{BB962C8B-B14F-4D97-AF65-F5344CB8AC3E}">
        <p14:creationId xmlns:p14="http://schemas.microsoft.com/office/powerpoint/2010/main" val="3973494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F55BB-99F5-4850-8EE4-C28AF362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Approach (For sensor teams)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9E77-4C11-4FCB-8D01-78F81A52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391" y="1454150"/>
            <a:ext cx="8229600" cy="4525963"/>
          </a:xfrm>
        </p:spPr>
        <p:txBody>
          <a:bodyPr/>
          <a:lstStyle/>
          <a:p>
            <a:r>
              <a:rPr lang="en-US" dirty="0"/>
              <a:t>What code did you implement to use your sensor?</a:t>
            </a:r>
          </a:p>
          <a:p>
            <a:pPr lvl="1"/>
            <a:r>
              <a:rPr lang="en-US" dirty="0"/>
              <a:t>Include a SM for your sensor routine</a:t>
            </a:r>
          </a:p>
          <a:p>
            <a:r>
              <a:rPr lang="en-US" dirty="0"/>
              <a:t>Include a photo of O-scope traces, and explain it</a:t>
            </a:r>
          </a:p>
          <a:p>
            <a:r>
              <a:rPr lang="en-US" dirty="0"/>
              <a:t>How did you test your code/sensors?</a:t>
            </a:r>
          </a:p>
        </p:txBody>
      </p:sp>
    </p:spTree>
    <p:extLst>
      <p:ext uri="{BB962C8B-B14F-4D97-AF65-F5344CB8AC3E}">
        <p14:creationId xmlns:p14="http://schemas.microsoft.com/office/powerpoint/2010/main" val="360893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F55BB-99F5-4850-8EE4-C28AF362B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Results: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9E77-4C11-4FCB-8D01-78F81A52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330" y="977072"/>
            <a:ext cx="6927574" cy="4525963"/>
          </a:xfrm>
        </p:spPr>
        <p:txBody>
          <a:bodyPr/>
          <a:lstStyle/>
          <a:p>
            <a:r>
              <a:rPr lang="en-US" sz="2400" dirty="0"/>
              <a:t>Qualitative results:</a:t>
            </a:r>
          </a:p>
          <a:p>
            <a:pPr lvl="1"/>
            <a:r>
              <a:rPr lang="en-US" sz="2000" dirty="0"/>
              <a:t>Do at least 6 runs of your best code</a:t>
            </a:r>
          </a:p>
          <a:p>
            <a:pPr lvl="2"/>
            <a:r>
              <a:rPr lang="en-US" sz="1800" dirty="0"/>
              <a:t>For section 1, each map</a:t>
            </a:r>
          </a:p>
          <a:p>
            <a:pPr lvl="2"/>
            <a:r>
              <a:rPr lang="en-US" sz="1800" dirty="0"/>
              <a:t>For section 2, 3 for each bridge, varying starting conditions slightly</a:t>
            </a:r>
          </a:p>
          <a:p>
            <a:pPr lvl="2"/>
            <a:r>
              <a:rPr lang="en-US" sz="1800" dirty="0"/>
              <a:t>For section 3, vary starting conditions slightly</a:t>
            </a:r>
          </a:p>
          <a:p>
            <a:pPr lvl="1"/>
            <a:r>
              <a:rPr lang="en-US" sz="2000" dirty="0"/>
              <a:t>Include a table of results</a:t>
            </a:r>
          </a:p>
          <a:p>
            <a:pPr lvl="2"/>
            <a:r>
              <a:rPr lang="en-US" sz="1800" dirty="0"/>
              <a:t>Failure or success?</a:t>
            </a:r>
          </a:p>
          <a:p>
            <a:pPr lvl="2"/>
            <a:r>
              <a:rPr lang="en-US" sz="1800" dirty="0"/>
              <a:t>Time-to-completion?</a:t>
            </a:r>
          </a:p>
          <a:p>
            <a:r>
              <a:rPr lang="en-US" sz="2400" dirty="0"/>
              <a:t>Quantitative results:</a:t>
            </a:r>
          </a:p>
          <a:p>
            <a:pPr lvl="1"/>
            <a:r>
              <a:rPr lang="en-US" sz="2000" dirty="0"/>
              <a:t>What worked well?  What did not?</a:t>
            </a:r>
          </a:p>
          <a:p>
            <a:pPr lvl="1"/>
            <a:r>
              <a:rPr lang="en-US" sz="2000" dirty="0"/>
              <a:t>What were the hardest “trouble spots” or corner-cases? </a:t>
            </a:r>
          </a:p>
          <a:p>
            <a:pPr lvl="1"/>
            <a:r>
              <a:rPr lang="en-US" sz="2000" dirty="0"/>
              <a:t>Do you think your solution will integrate easily with other groups’ code?</a:t>
            </a:r>
          </a:p>
          <a:p>
            <a:pPr lvl="1"/>
            <a:endParaRPr lang="en-US" sz="2000" dirty="0"/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06332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Summer18_ppt_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mmer18_ppt_theme" id="{A0A7152D-C57F-4911-9F52-7EC09EAD1484}" vid="{B6D8B1E8-5886-4F0D-9698-250F42A63BB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17746</TotalTime>
  <Words>581</Words>
  <Application>Microsoft Office PowerPoint</Application>
  <PresentationFormat>Overhead</PresentationFormat>
  <Paragraphs>97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  <vt:variant>
        <vt:lpstr>Custom Shows</vt:lpstr>
      </vt:variant>
      <vt:variant>
        <vt:i4>2</vt:i4>
      </vt:variant>
    </vt:vector>
  </HeadingPairs>
  <TitlesOfParts>
    <vt:vector size="20" baseType="lpstr">
      <vt:lpstr>Arial</vt:lpstr>
      <vt:lpstr>Calibri</vt:lpstr>
      <vt:lpstr>Times New Roman</vt:lpstr>
      <vt:lpstr>Verdana</vt:lpstr>
      <vt:lpstr>1_Summer18_ppt_theme</vt:lpstr>
      <vt:lpstr>COSMOS 2019  Final Steps and Reports  for  Group Projects </vt:lpstr>
      <vt:lpstr>Roadmap</vt:lpstr>
      <vt:lpstr>Final Week Schedule</vt:lpstr>
      <vt:lpstr>Final Project Deliverables:</vt:lpstr>
      <vt:lpstr>What should be in report?</vt:lpstr>
      <vt:lpstr>Description of Problem</vt:lpstr>
      <vt:lpstr>Your Approach</vt:lpstr>
      <vt:lpstr>Your Approach (For sensor teams)</vt:lpstr>
      <vt:lpstr>Results:</vt:lpstr>
      <vt:lpstr>Conclusions</vt:lpstr>
      <vt:lpstr>Tips for final days:</vt:lpstr>
      <vt:lpstr>Tips for final days:</vt:lpstr>
      <vt:lpstr>Questions?</vt:lpstr>
      <vt:lpstr>Presentation</vt:lpstr>
      <vt:lpstr>Printing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“Smart Products?”</dc:title>
  <dc:creator>Smart Product Design Lab</dc:creator>
  <cp:lastModifiedBy>AutonomousSystemsLab</cp:lastModifiedBy>
  <cp:revision>1071</cp:revision>
  <cp:lastPrinted>2003-01-07T19:07:05Z</cp:lastPrinted>
  <dcterms:created xsi:type="dcterms:W3CDTF">1999-01-02T00:29:04Z</dcterms:created>
  <dcterms:modified xsi:type="dcterms:W3CDTF">2019-07-26T20:15:37Z</dcterms:modified>
</cp:coreProperties>
</file>