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399" r:id="rId2"/>
    <p:sldId id="767" r:id="rId3"/>
    <p:sldId id="784" r:id="rId4"/>
    <p:sldId id="780" r:id="rId5"/>
    <p:sldId id="781" r:id="rId6"/>
    <p:sldId id="782" r:id="rId7"/>
    <p:sldId id="785" r:id="rId8"/>
    <p:sldId id="783" r:id="rId9"/>
    <p:sldId id="786" r:id="rId10"/>
    <p:sldId id="777" r:id="rId11"/>
  </p:sldIdLst>
  <p:sldSz cx="9144000" cy="6858000" type="overhead"/>
  <p:notesSz cx="6997700" cy="9271000"/>
  <p:custShowLst>
    <p:custShow name="Presentation" id="0">
      <p:sldLst/>
    </p:custShow>
    <p:custShow name="Printing" id="1">
      <p:sldLst/>
    </p:custShow>
  </p:custShowLst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8" autoAdjust="0"/>
    <p:restoredTop sz="84158" autoAdjust="0"/>
  </p:normalViewPr>
  <p:slideViewPr>
    <p:cSldViewPr snapToGrid="0">
      <p:cViewPr varScale="1">
        <p:scale>
          <a:sx n="60" d="100"/>
          <a:sy n="60" d="100"/>
        </p:scale>
        <p:origin x="1386" y="42"/>
      </p:cViewPr>
      <p:guideLst>
        <p:guide orient="horz" pos="1800"/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354" y="-222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A082B53A-373F-4C4E-8DA6-2B1488136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8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152" y="1"/>
            <a:ext cx="3032548" cy="464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604" y="4404125"/>
            <a:ext cx="5132493" cy="4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152" y="8808248"/>
            <a:ext cx="303254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0" tIns="46360" rIns="92720" bIns="4636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9A0472CA-FC55-4ED2-9026-F7B2544B9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81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472CA-FC55-4ED2-9026-F7B2544B9B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 sz="4000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333">
                <a:latin typeface="Calibri" pitchFamily="34" charset="0"/>
              </a:defRPr>
            </a:lvl1pPr>
            <a:lvl2pPr marL="380985" indent="0" algn="ctr">
              <a:buNone/>
              <a:defRPr/>
            </a:lvl2pPr>
            <a:lvl3pPr marL="761970" indent="0" algn="ctr">
              <a:buNone/>
              <a:defRPr/>
            </a:lvl3pPr>
            <a:lvl4pPr marL="1142954" indent="0" algn="ctr">
              <a:buNone/>
              <a:defRPr/>
            </a:lvl4pPr>
            <a:lvl5pPr marL="1523939" indent="0" algn="ctr">
              <a:buNone/>
              <a:defRPr/>
            </a:lvl5pPr>
            <a:lvl6pPr marL="1904924" indent="0" algn="ctr">
              <a:buNone/>
              <a:defRPr/>
            </a:lvl6pPr>
            <a:lvl7pPr marL="2285909" indent="0" algn="ctr">
              <a:buNone/>
              <a:defRPr/>
            </a:lvl7pPr>
            <a:lvl8pPr marL="2666893" indent="0" algn="ctr">
              <a:buNone/>
              <a:defRPr/>
            </a:lvl8pPr>
            <a:lvl9pPr marL="30478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97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11150"/>
            <a:ext cx="2286000" cy="5815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311150"/>
            <a:ext cx="6705600" cy="58150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73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70B77B-6D41-4CF7-AEC8-F9CC518BA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5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85" indent="0">
              <a:buNone/>
              <a:defRPr sz="1500"/>
            </a:lvl2pPr>
            <a:lvl3pPr marL="761970" indent="0">
              <a:buNone/>
              <a:defRPr sz="1333"/>
            </a:lvl3pPr>
            <a:lvl4pPr marL="1142954" indent="0">
              <a:buNone/>
              <a:defRPr sz="1167"/>
            </a:lvl4pPr>
            <a:lvl5pPr marL="1523939" indent="0">
              <a:buNone/>
              <a:defRPr sz="1167"/>
            </a:lvl5pPr>
            <a:lvl6pPr marL="1904924" indent="0">
              <a:buNone/>
              <a:defRPr sz="1167"/>
            </a:lvl6pPr>
            <a:lvl7pPr marL="2285909" indent="0">
              <a:buNone/>
              <a:defRPr sz="1167"/>
            </a:lvl7pPr>
            <a:lvl8pPr marL="2666893" indent="0">
              <a:buNone/>
              <a:defRPr sz="1167"/>
            </a:lvl8pPr>
            <a:lvl9pPr marL="3047878" indent="0">
              <a:buNone/>
              <a:defRPr sz="1167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89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018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58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329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2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35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23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4" descr="washedoutseal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1"/>
            <a:ext cx="6553200" cy="6540500"/>
          </a:xfrm>
          <a:prstGeom prst="rect">
            <a:avLst/>
          </a:prstGeom>
          <a:noFill/>
        </p:spPr>
      </p:pic>
      <p:pic>
        <p:nvPicPr>
          <p:cNvPr id="1032" name="Picture 8" descr="slug-start-color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255000" y="5651500"/>
            <a:ext cx="889000" cy="1066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78856" y="6550223"/>
            <a:ext cx="2198038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UCSC CMPE-013/L Summer 2018</a:t>
            </a:r>
          </a:p>
        </p:txBody>
      </p:sp>
      <p:sp>
        <p:nvSpPr>
          <p:cNvPr id="1033" name="Rectangle 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" y="6553200"/>
            <a:ext cx="1244251" cy="271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67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Max Lichtenstein</a:t>
            </a:r>
          </a:p>
        </p:txBody>
      </p:sp>
      <p:pic>
        <p:nvPicPr>
          <p:cNvPr id="1034" name="Picture 10" descr="ucseal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  <p:custDataLst>
              <p:tags r:id="rId19"/>
            </p:custDataLst>
          </p:nvPr>
        </p:nvSpPr>
        <p:spPr bwMode="auto">
          <a:xfrm>
            <a:off x="0" y="31115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  <p:custDataLst>
              <p:tags r:id="rId20"/>
            </p:custDataLst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0" descr="ucseal">
            <a:extLst>
              <a:ext uri="{FF2B5EF4-FFF2-40B4-BE49-F238E27FC236}">
                <a16:creationId xmlns:a16="http://schemas.microsoft.com/office/drawing/2014/main" id="{82FA5EF7-5351-484A-9067-F1877E04CF2A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1"/>
            </p:custDataLst>
          </p:nvPr>
        </p:nvPicPr>
        <p:blipFill>
          <a:blip r:embed="rId2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5791201"/>
            <a:ext cx="838200" cy="835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085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380985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76197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142954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523939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285739" indent="-285739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19100" indent="-238115" algn="l" rtl="0" eaLnBrk="1" fontAlgn="base" hangingPunct="1">
        <a:spcBef>
          <a:spcPct val="20000"/>
        </a:spcBef>
        <a:spcAft>
          <a:spcPct val="0"/>
        </a:spcAft>
        <a:buChar char="–"/>
        <a:defRPr sz="2333">
          <a:solidFill>
            <a:schemeClr val="tx1"/>
          </a:solidFill>
          <a:latin typeface="Calibri" pitchFamily="34" charset="0"/>
        </a:defRPr>
      </a:lvl2pPr>
      <a:lvl3pPr marL="952462" indent="-190492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333447" indent="-190492" algn="l" rtl="0" eaLnBrk="1" fontAlgn="base" hangingPunct="1">
        <a:spcBef>
          <a:spcPct val="20000"/>
        </a:spcBef>
        <a:spcAft>
          <a:spcPct val="0"/>
        </a:spcAft>
        <a:buChar char="–"/>
        <a:defRPr sz="1667">
          <a:solidFill>
            <a:schemeClr val="tx1"/>
          </a:solidFill>
          <a:latin typeface="Calibri" pitchFamily="34" charset="0"/>
        </a:defRPr>
      </a:lvl4pPr>
      <a:lvl5pPr marL="171443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Calibri" pitchFamily="34" charset="0"/>
        </a:defRPr>
      </a:lvl5pPr>
      <a:lvl6pPr marL="209541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01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386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370" indent="-190492" algn="l" rtl="0" eaLnBrk="1" fontAlgn="base" hangingPunct="1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71600" y="2478296"/>
            <a:ext cx="6438900" cy="1656382"/>
          </a:xfrm>
        </p:spPr>
        <p:txBody>
          <a:bodyPr/>
          <a:lstStyle/>
          <a:p>
            <a:r>
              <a:rPr lang="en-US" dirty="0"/>
              <a:t>COSMOS 2019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Final Steps and Reports </a:t>
            </a:r>
            <a:br>
              <a:rPr lang="en-US" dirty="0"/>
            </a:br>
            <a:r>
              <a:rPr lang="en-US" dirty="0"/>
              <a:t>for </a:t>
            </a:r>
            <a:br>
              <a:rPr lang="en-US" dirty="0"/>
            </a:br>
            <a:r>
              <a:rPr lang="en-US" dirty="0"/>
              <a:t>Group Projects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B1AF74-A11D-4281-BBB5-BE04205348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93AEE8B-D15E-4D48-A147-B5C41B9DC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5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8345" y="1372283"/>
            <a:ext cx="5255455" cy="4471925"/>
          </a:xfrm>
        </p:spPr>
        <p:txBody>
          <a:bodyPr/>
          <a:lstStyle/>
          <a:p>
            <a:r>
              <a:rPr lang="en-US" sz="2000" dirty="0"/>
              <a:t>Plans for next two days</a:t>
            </a:r>
          </a:p>
          <a:p>
            <a:r>
              <a:rPr lang="en-US" sz="2000" dirty="0"/>
              <a:t>Final Project Integration</a:t>
            </a:r>
            <a:endParaRPr lang="en-US" sz="1800" dirty="0"/>
          </a:p>
          <a:p>
            <a:pPr lvl="1"/>
            <a:endParaRPr lang="en-US" sz="18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6488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BF2EF-3BA9-4524-90B8-3200CA3AC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Notes: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AE533-48CB-4068-B68C-7D7BBFC8E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 WORK EVERYONE!</a:t>
            </a:r>
          </a:p>
          <a:p>
            <a:pPr lvl="1"/>
            <a:r>
              <a:rPr lang="en-US" dirty="0"/>
              <a:t>This was really ambitious</a:t>
            </a:r>
          </a:p>
          <a:p>
            <a:pPr lvl="1"/>
            <a:r>
              <a:rPr lang="en-US" u="sng" dirty="0"/>
              <a:t>Every team</a:t>
            </a:r>
            <a:r>
              <a:rPr lang="en-US" dirty="0"/>
              <a:t> built a good solution</a:t>
            </a:r>
          </a:p>
          <a:p>
            <a:pPr lvl="2"/>
            <a:r>
              <a:rPr lang="en-US" dirty="0"/>
              <a:t>Even your team!  I’m serious</a:t>
            </a:r>
          </a:p>
          <a:p>
            <a:pPr lvl="1"/>
            <a:r>
              <a:rPr lang="en-US" dirty="0"/>
              <a:t>I’m so proud of you all!</a:t>
            </a:r>
          </a:p>
        </p:txBody>
      </p:sp>
    </p:spTree>
    <p:extLst>
      <p:ext uri="{BB962C8B-B14F-4D97-AF65-F5344CB8AC3E}">
        <p14:creationId xmlns:p14="http://schemas.microsoft.com/office/powerpoint/2010/main" val="110805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BD7D4-09D5-4B53-9D19-60E5B861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and Thursday: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1E1C3-F2A2-441F-A965-CD25DC721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Concurrently:</a:t>
            </a:r>
          </a:p>
          <a:p>
            <a:pPr lvl="1"/>
            <a:r>
              <a:rPr lang="en-US" dirty="0"/>
              <a:t>Integration:</a:t>
            </a:r>
          </a:p>
          <a:p>
            <a:pPr lvl="2"/>
            <a:r>
              <a:rPr lang="en-US" dirty="0"/>
              <a:t>6 groups split up into 2 big teams (assigned)</a:t>
            </a:r>
          </a:p>
          <a:p>
            <a:pPr lvl="2"/>
            <a:r>
              <a:rPr lang="en-US" dirty="0"/>
              <a:t>Merge code to (in theory) finish whole project</a:t>
            </a:r>
          </a:p>
          <a:p>
            <a:pPr lvl="1"/>
            <a:r>
              <a:rPr lang="en-US" dirty="0"/>
              <a:t>Practice presentations:</a:t>
            </a:r>
          </a:p>
          <a:p>
            <a:pPr lvl="2"/>
            <a:r>
              <a:rPr lang="en-US" dirty="0"/>
              <a:t>1 at a time, groups give practice presentation</a:t>
            </a:r>
          </a:p>
          <a:p>
            <a:pPr lvl="2"/>
            <a:r>
              <a:rPr lang="en-US" dirty="0"/>
              <a:t>Schedule on wall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4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C0186-7B52-42EB-B25A-0CEDE037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B2872-ED28-4054-A2EE-EEE12E464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Morning:   Presentations and demos to Cluster 9</a:t>
            </a:r>
          </a:p>
          <a:p>
            <a:pPr lvl="1"/>
            <a:r>
              <a:rPr lang="en-US" dirty="0"/>
              <a:t>Have revisions completed</a:t>
            </a:r>
          </a:p>
          <a:p>
            <a:r>
              <a:rPr lang="en-US" dirty="0"/>
              <a:t>Afternoon:  Watch cluster 9 presentations</a:t>
            </a:r>
          </a:p>
        </p:txBody>
      </p:sp>
    </p:spTree>
    <p:extLst>
      <p:ext uri="{BB962C8B-B14F-4D97-AF65-F5344CB8AC3E}">
        <p14:creationId xmlns:p14="http://schemas.microsoft.com/office/powerpoint/2010/main" val="69062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190FF-56BA-452A-9C1B-69F1172E1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120B-DB5D-4CE6-A495-C8820F7BA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Blue Team and Yellow Team</a:t>
            </a:r>
          </a:p>
          <a:p>
            <a:pPr lvl="1"/>
            <a:r>
              <a:rPr lang="en-US" dirty="0"/>
              <a:t>Develop code for single roach</a:t>
            </a:r>
          </a:p>
          <a:p>
            <a:pPr lvl="1"/>
            <a:r>
              <a:rPr lang="en-US" dirty="0"/>
              <a:t>12-13 people each!</a:t>
            </a:r>
          </a:p>
          <a:p>
            <a:r>
              <a:rPr lang="en-US" dirty="0"/>
              <a:t>Basic workflow: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Github</a:t>
            </a:r>
            <a:r>
              <a:rPr lang="en-US" dirty="0"/>
              <a:t> to merge 3 code projects</a:t>
            </a:r>
          </a:p>
          <a:p>
            <a:pPr lvl="1"/>
            <a:r>
              <a:rPr lang="en-US" dirty="0"/>
              <a:t>Fix integration</a:t>
            </a:r>
          </a:p>
          <a:p>
            <a:pPr lvl="1"/>
            <a:r>
              <a:rPr lang="en-US" dirty="0"/>
              <a:t>While(not happy):</a:t>
            </a:r>
          </a:p>
          <a:p>
            <a:pPr lvl="2"/>
            <a:r>
              <a:rPr lang="en-US" dirty="0"/>
              <a:t>Test</a:t>
            </a:r>
          </a:p>
          <a:p>
            <a:pPr lvl="2"/>
            <a:r>
              <a:rPr lang="en-US" dirty="0"/>
              <a:t>As group, agree on a modification</a:t>
            </a:r>
          </a:p>
          <a:p>
            <a:pPr lvl="2"/>
            <a:r>
              <a:rPr lang="en-US" dirty="0"/>
              <a:t>Implement modification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5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BE48-210C-4BEE-84DF-F3CC89243E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Git Integration Example</a:t>
            </a:r>
          </a:p>
        </p:txBody>
      </p:sp>
    </p:spTree>
    <p:extLst>
      <p:ext uri="{BB962C8B-B14F-4D97-AF65-F5344CB8AC3E}">
        <p14:creationId xmlns:p14="http://schemas.microsoft.com/office/powerpoint/2010/main" val="185591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7A2C7-C5E7-4448-8536-F71C82CB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D470-8AAC-444A-9F8D-634DF8E0F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905" y="1400342"/>
            <a:ext cx="8229600" cy="4525963"/>
          </a:xfrm>
        </p:spPr>
        <p:txBody>
          <a:bodyPr/>
          <a:lstStyle/>
          <a:p>
            <a:r>
              <a:rPr lang="en-US" dirty="0"/>
              <a:t>This is really hard!</a:t>
            </a:r>
          </a:p>
          <a:p>
            <a:r>
              <a:rPr lang="en-US" dirty="0"/>
              <a:t>Teams of 12-13 people:	</a:t>
            </a:r>
          </a:p>
          <a:p>
            <a:pPr lvl="1"/>
            <a:r>
              <a:rPr lang="en-US" dirty="0"/>
              <a:t>This is really hard!</a:t>
            </a:r>
          </a:p>
          <a:p>
            <a:pPr lvl="1"/>
            <a:r>
              <a:rPr lang="en-US" dirty="0"/>
              <a:t>Ideas:</a:t>
            </a:r>
          </a:p>
          <a:p>
            <a:pPr lvl="2"/>
            <a:r>
              <a:rPr lang="en-US" dirty="0"/>
              <a:t>Delegate jobs</a:t>
            </a:r>
          </a:p>
          <a:p>
            <a:pPr lvl="2"/>
            <a:r>
              <a:rPr lang="en-US" dirty="0"/>
              <a:t>Work in parallel	</a:t>
            </a:r>
          </a:p>
          <a:p>
            <a:pPr lvl="2"/>
            <a:r>
              <a:rPr lang="en-US" dirty="0"/>
              <a:t>Listen to each other carefully</a:t>
            </a:r>
          </a:p>
          <a:p>
            <a:pPr lvl="2"/>
            <a:r>
              <a:rPr lang="en-US" dirty="0"/>
              <a:t>Slower is faster</a:t>
            </a:r>
          </a:p>
          <a:p>
            <a:pPr lvl="1"/>
            <a:r>
              <a:rPr lang="en-US" dirty="0"/>
              <a:t>Ask staff for help!</a:t>
            </a:r>
          </a:p>
          <a:p>
            <a:pPr marL="380985" lvl="1" indent="0">
              <a:buNone/>
            </a:pPr>
            <a:endParaRPr lang="en-US" dirty="0"/>
          </a:p>
          <a:p>
            <a:r>
              <a:rPr lang="en-US" dirty="0"/>
              <a:t>This is the cherry on top, so don’t panic!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938EF-0D78-46A6-A100-7AD0CA8F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Teams (chosen by rolling 1d8):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66CAAB-BE3B-4704-8E51-6788D64B8C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Team Blue:</a:t>
            </a:r>
          </a:p>
          <a:p>
            <a:pPr lvl="1"/>
            <a:r>
              <a:rPr lang="en-US" b="1" i="1" dirty="0"/>
              <a:t>s t e a l t h b o I s</a:t>
            </a:r>
          </a:p>
          <a:p>
            <a:pPr lvl="1"/>
            <a:r>
              <a:rPr lang="en-US" dirty="0"/>
              <a:t>Not Equals</a:t>
            </a:r>
          </a:p>
          <a:p>
            <a:pPr lvl="1"/>
            <a:r>
              <a:rPr lang="en-US" dirty="0"/>
              <a:t>JAAD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42BA5B9-807F-4476-90D7-9695209412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Team Yellow:</a:t>
            </a:r>
          </a:p>
          <a:p>
            <a:pPr lvl="1"/>
            <a:r>
              <a:rPr lang="en-US" dirty="0" err="1"/>
              <a:t>Mewtwo</a:t>
            </a:r>
            <a:r>
              <a:rPr lang="en-US" dirty="0"/>
              <a:t> Gang+</a:t>
            </a:r>
          </a:p>
          <a:p>
            <a:pPr lvl="1"/>
            <a:r>
              <a:rPr lang="en-US" dirty="0"/>
              <a:t>Amine-o Acids</a:t>
            </a:r>
          </a:p>
          <a:p>
            <a:pPr lvl="1"/>
            <a:r>
              <a:rPr lang="en-US" dirty="0"/>
              <a:t>service@elecfreaks.com</a:t>
            </a:r>
          </a:p>
        </p:txBody>
      </p:sp>
    </p:spTree>
    <p:extLst>
      <p:ext uri="{BB962C8B-B14F-4D97-AF65-F5344CB8AC3E}">
        <p14:creationId xmlns:p14="http://schemas.microsoft.com/office/powerpoint/2010/main" val="21114357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Summer18_ppt_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mmer18_ppt_theme" id="{A0A7152D-C57F-4911-9F52-7EC09EAD1484}" vid="{B6D8B1E8-5886-4F0D-9698-250F42A63BB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17818</TotalTime>
  <Words>202</Words>
  <Application>Microsoft Office PowerPoint</Application>
  <PresentationFormat>Overhead</PresentationFormat>
  <Paragraphs>57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2</vt:i4>
      </vt:variant>
    </vt:vector>
  </HeadingPairs>
  <TitlesOfParts>
    <vt:vector size="16" baseType="lpstr">
      <vt:lpstr>Calibri</vt:lpstr>
      <vt:lpstr>Times New Roman</vt:lpstr>
      <vt:lpstr>Verdana</vt:lpstr>
      <vt:lpstr>1_Summer18_ppt_theme</vt:lpstr>
      <vt:lpstr>COSMOS 2019  Final Steps and Reports  for  Group Projects </vt:lpstr>
      <vt:lpstr>Roadmap</vt:lpstr>
      <vt:lpstr>Final Project Notes:</vt:lpstr>
      <vt:lpstr>Wednesday and Thursday:</vt:lpstr>
      <vt:lpstr>Friday:</vt:lpstr>
      <vt:lpstr>Integration</vt:lpstr>
      <vt:lpstr>Git Integration Example</vt:lpstr>
      <vt:lpstr>Integration notes</vt:lpstr>
      <vt:lpstr>Teams (chosen by rolling 1d8):</vt:lpstr>
      <vt:lpstr>Questions?</vt:lpstr>
      <vt:lpstr>Presentation</vt:lpstr>
      <vt:lpstr>Printing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“Smart Products?”</dc:title>
  <dc:creator>Smart Product Design Lab</dc:creator>
  <cp:lastModifiedBy>Max Lichtenstein</cp:lastModifiedBy>
  <cp:revision>1086</cp:revision>
  <cp:lastPrinted>2003-01-07T19:07:05Z</cp:lastPrinted>
  <dcterms:created xsi:type="dcterms:W3CDTF">1999-01-02T00:29:04Z</dcterms:created>
  <dcterms:modified xsi:type="dcterms:W3CDTF">2019-07-31T18:43:05Z</dcterms:modified>
</cp:coreProperties>
</file>